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6"/>
  </p:notesMasterIdLst>
  <p:sldIdLst>
    <p:sldId id="256" r:id="rId2"/>
    <p:sldId id="273" r:id="rId3"/>
    <p:sldId id="274" r:id="rId4"/>
    <p:sldId id="257" r:id="rId5"/>
    <p:sldId id="276" r:id="rId6"/>
    <p:sldId id="260" r:id="rId7"/>
    <p:sldId id="261" r:id="rId8"/>
    <p:sldId id="263" r:id="rId9"/>
    <p:sldId id="281" r:id="rId10"/>
    <p:sldId id="277" r:id="rId11"/>
    <p:sldId id="275" r:id="rId12"/>
    <p:sldId id="280" r:id="rId13"/>
    <p:sldId id="279" r:id="rId14"/>
    <p:sldId id="282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17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5712E1B-B2B4-4E99-98B4-A3D00C4B4493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0ED2B05-4A40-49B9-B5CE-19BBF11F828A}">
      <dgm:prSet phldrT="[Text]"/>
      <dgm:spPr/>
      <dgm:t>
        <a:bodyPr/>
        <a:lstStyle/>
        <a:p>
          <a:r>
            <a:rPr lang="fa-IR" dirty="0" smtClean="0"/>
            <a:t>شغلی</a:t>
          </a:r>
          <a:endParaRPr lang="en-US" dirty="0"/>
        </a:p>
      </dgm:t>
    </dgm:pt>
    <dgm:pt modelId="{3BC1EFD4-4147-40B1-A74F-65A00EB046D1}" type="parTrans" cxnId="{00ADD4FE-3D17-46A6-8776-80F8592ED9C9}">
      <dgm:prSet/>
      <dgm:spPr/>
      <dgm:t>
        <a:bodyPr/>
        <a:lstStyle/>
        <a:p>
          <a:endParaRPr lang="en-US"/>
        </a:p>
      </dgm:t>
    </dgm:pt>
    <dgm:pt modelId="{D6CBA8BA-7F88-4FC5-B1BE-7BDDEDFAF64B}" type="sibTrans" cxnId="{00ADD4FE-3D17-46A6-8776-80F8592ED9C9}">
      <dgm:prSet/>
      <dgm:spPr/>
      <dgm:t>
        <a:bodyPr/>
        <a:lstStyle/>
        <a:p>
          <a:endParaRPr lang="en-US"/>
        </a:p>
      </dgm:t>
    </dgm:pt>
    <dgm:pt modelId="{9099A16C-9794-434A-BE40-48F44F67E5E6}">
      <dgm:prSet phldrT="[Text]"/>
      <dgm:spPr/>
      <dgm:t>
        <a:bodyPr/>
        <a:lstStyle/>
        <a:p>
          <a:r>
            <a:rPr lang="fa-IR" dirty="0" smtClean="0"/>
            <a:t>آموزشی</a:t>
          </a:r>
          <a:endParaRPr lang="en-US" dirty="0"/>
        </a:p>
      </dgm:t>
    </dgm:pt>
    <dgm:pt modelId="{5367D023-964F-4A24-94A1-EAF24E18A185}" type="parTrans" cxnId="{971E84EB-E570-49AA-94D1-5CA12E35523C}">
      <dgm:prSet/>
      <dgm:spPr/>
      <dgm:t>
        <a:bodyPr/>
        <a:lstStyle/>
        <a:p>
          <a:endParaRPr lang="en-US"/>
        </a:p>
      </dgm:t>
    </dgm:pt>
    <dgm:pt modelId="{006FF1FA-48E8-45A4-B903-04D29FDE4199}" type="sibTrans" cxnId="{971E84EB-E570-49AA-94D1-5CA12E35523C}">
      <dgm:prSet/>
      <dgm:spPr/>
      <dgm:t>
        <a:bodyPr/>
        <a:lstStyle/>
        <a:p>
          <a:endParaRPr lang="en-US"/>
        </a:p>
      </dgm:t>
    </dgm:pt>
    <dgm:pt modelId="{863C832A-09C7-4B80-9EB1-84BA97D894CD}">
      <dgm:prSet phldrT="[Text]"/>
      <dgm:spPr/>
      <dgm:t>
        <a:bodyPr/>
        <a:lstStyle/>
        <a:p>
          <a:r>
            <a:rPr lang="fa-IR" dirty="0" smtClean="0"/>
            <a:t>ترک اعتیاد</a:t>
          </a:r>
          <a:endParaRPr lang="en-US" dirty="0"/>
        </a:p>
      </dgm:t>
    </dgm:pt>
    <dgm:pt modelId="{22D3E1A7-8DF8-48F2-BACD-ABE86C2B9E78}" type="parTrans" cxnId="{4CA76670-36BC-4F20-B0EE-F02751711ECE}">
      <dgm:prSet/>
      <dgm:spPr/>
      <dgm:t>
        <a:bodyPr/>
        <a:lstStyle/>
        <a:p>
          <a:endParaRPr lang="en-US"/>
        </a:p>
      </dgm:t>
    </dgm:pt>
    <dgm:pt modelId="{F23B17D9-50EE-41C9-9455-FF5ECAE674E4}" type="sibTrans" cxnId="{4CA76670-36BC-4F20-B0EE-F02751711ECE}">
      <dgm:prSet/>
      <dgm:spPr/>
      <dgm:t>
        <a:bodyPr/>
        <a:lstStyle/>
        <a:p>
          <a:endParaRPr lang="en-US"/>
        </a:p>
      </dgm:t>
    </dgm:pt>
    <dgm:pt modelId="{1D434807-481A-4887-AEC1-096637D86B3B}">
      <dgm:prSet phldrT="[Text]"/>
      <dgm:spPr/>
      <dgm:t>
        <a:bodyPr/>
        <a:lstStyle/>
        <a:p>
          <a:r>
            <a:rPr lang="fa-IR" dirty="0" smtClean="0"/>
            <a:t>جوانان</a:t>
          </a:r>
          <a:endParaRPr lang="en-US" dirty="0"/>
        </a:p>
      </dgm:t>
    </dgm:pt>
    <dgm:pt modelId="{3BA750C4-2B99-433E-9CE4-1AC8D418B136}" type="parTrans" cxnId="{913D733A-D8A8-4500-9B3C-8E15F0EB80D3}">
      <dgm:prSet/>
      <dgm:spPr/>
      <dgm:t>
        <a:bodyPr/>
        <a:lstStyle/>
        <a:p>
          <a:endParaRPr lang="en-US"/>
        </a:p>
      </dgm:t>
    </dgm:pt>
    <dgm:pt modelId="{0609C55A-2F87-4803-B9B0-173D95EB02EE}" type="sibTrans" cxnId="{913D733A-D8A8-4500-9B3C-8E15F0EB80D3}">
      <dgm:prSet/>
      <dgm:spPr/>
      <dgm:t>
        <a:bodyPr/>
        <a:lstStyle/>
        <a:p>
          <a:endParaRPr lang="en-US"/>
        </a:p>
      </dgm:t>
    </dgm:pt>
    <dgm:pt modelId="{5B6B0C32-4332-495E-969F-2952C0D974B0}">
      <dgm:prSet phldrT="[Text]" phldr="1"/>
      <dgm:spPr/>
      <dgm:t>
        <a:bodyPr/>
        <a:lstStyle/>
        <a:p>
          <a:endParaRPr lang="en-US" dirty="0"/>
        </a:p>
      </dgm:t>
    </dgm:pt>
    <dgm:pt modelId="{9436F643-0840-4E4D-904A-F812F182B226}" type="sibTrans" cxnId="{FABD0192-A38F-44AE-A426-1290AF5FC5DC}">
      <dgm:prSet/>
      <dgm:spPr/>
      <dgm:t>
        <a:bodyPr/>
        <a:lstStyle/>
        <a:p>
          <a:endParaRPr lang="en-US"/>
        </a:p>
      </dgm:t>
    </dgm:pt>
    <dgm:pt modelId="{D6F5D05D-AD4F-4FDA-BEF3-DBA44F4C973F}" type="parTrans" cxnId="{FABD0192-A38F-44AE-A426-1290AF5FC5DC}">
      <dgm:prSet/>
      <dgm:spPr/>
      <dgm:t>
        <a:bodyPr/>
        <a:lstStyle/>
        <a:p>
          <a:endParaRPr lang="en-US"/>
        </a:p>
      </dgm:t>
    </dgm:pt>
    <dgm:pt modelId="{CFB5E321-F8DD-4C1D-98B9-8AF1D9593264}" type="pres">
      <dgm:prSet presAssocID="{45712E1B-B2B4-4E99-98B4-A3D00C4B4493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8A6F347-9667-433A-9531-893DF9F95903}" type="pres">
      <dgm:prSet presAssocID="{5B6B0C32-4332-495E-969F-2952C0D974B0}" presName="centerShape" presStyleLbl="node0" presStyleIdx="0" presStyleCnt="1"/>
      <dgm:spPr/>
      <dgm:t>
        <a:bodyPr/>
        <a:lstStyle/>
        <a:p>
          <a:endParaRPr lang="en-US"/>
        </a:p>
      </dgm:t>
    </dgm:pt>
    <dgm:pt modelId="{D59BE913-776C-4552-8025-D17CF3174699}" type="pres">
      <dgm:prSet presAssocID="{B0ED2B05-4A40-49B9-B5CE-19BBF11F828A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58DA1D-986E-4791-B336-BA74E460DEC2}" type="pres">
      <dgm:prSet presAssocID="{B0ED2B05-4A40-49B9-B5CE-19BBF11F828A}" presName="dummy" presStyleCnt="0"/>
      <dgm:spPr/>
    </dgm:pt>
    <dgm:pt modelId="{7DCC0586-FEB0-4812-89EC-FCB35125A02E}" type="pres">
      <dgm:prSet presAssocID="{D6CBA8BA-7F88-4FC5-B1BE-7BDDEDFAF64B}" presName="sibTrans" presStyleLbl="sibTrans2D1" presStyleIdx="0" presStyleCnt="4"/>
      <dgm:spPr/>
      <dgm:t>
        <a:bodyPr/>
        <a:lstStyle/>
        <a:p>
          <a:endParaRPr lang="en-US"/>
        </a:p>
      </dgm:t>
    </dgm:pt>
    <dgm:pt modelId="{63A62DE9-BD1A-4BBD-934E-53EF03D1B018}" type="pres">
      <dgm:prSet presAssocID="{9099A16C-9794-434A-BE40-48F44F67E5E6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171111F-CA56-43A4-90F6-B9C6BA98FA87}" type="pres">
      <dgm:prSet presAssocID="{9099A16C-9794-434A-BE40-48F44F67E5E6}" presName="dummy" presStyleCnt="0"/>
      <dgm:spPr/>
    </dgm:pt>
    <dgm:pt modelId="{204476DB-8280-40AE-8129-19480377D156}" type="pres">
      <dgm:prSet presAssocID="{006FF1FA-48E8-45A4-B903-04D29FDE4199}" presName="sibTrans" presStyleLbl="sibTrans2D1" presStyleIdx="1" presStyleCnt="4"/>
      <dgm:spPr/>
      <dgm:t>
        <a:bodyPr/>
        <a:lstStyle/>
        <a:p>
          <a:endParaRPr lang="en-US"/>
        </a:p>
      </dgm:t>
    </dgm:pt>
    <dgm:pt modelId="{CEAB8539-1341-4AE3-B3A0-3085609E6E83}" type="pres">
      <dgm:prSet presAssocID="{863C832A-09C7-4B80-9EB1-84BA97D894CD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570571-9AFA-4F09-A332-75F385DCBAB1}" type="pres">
      <dgm:prSet presAssocID="{863C832A-09C7-4B80-9EB1-84BA97D894CD}" presName="dummy" presStyleCnt="0"/>
      <dgm:spPr/>
    </dgm:pt>
    <dgm:pt modelId="{27F4B25A-81F9-4EAE-A124-C0FAFE831AE1}" type="pres">
      <dgm:prSet presAssocID="{F23B17D9-50EE-41C9-9455-FF5ECAE674E4}" presName="sibTrans" presStyleLbl="sibTrans2D1" presStyleIdx="2" presStyleCnt="4"/>
      <dgm:spPr/>
      <dgm:t>
        <a:bodyPr/>
        <a:lstStyle/>
        <a:p>
          <a:endParaRPr lang="en-US"/>
        </a:p>
      </dgm:t>
    </dgm:pt>
    <dgm:pt modelId="{F8023A4A-73D9-46B2-B50C-987AC2B5EF82}" type="pres">
      <dgm:prSet presAssocID="{1D434807-481A-4887-AEC1-096637D86B3B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2C5C7DA-8E23-4B89-88A5-B3D232845632}" type="pres">
      <dgm:prSet presAssocID="{1D434807-481A-4887-AEC1-096637D86B3B}" presName="dummy" presStyleCnt="0"/>
      <dgm:spPr/>
    </dgm:pt>
    <dgm:pt modelId="{360FC6CE-B1C0-468B-A81D-7E2E6FC18930}" type="pres">
      <dgm:prSet presAssocID="{0609C55A-2F87-4803-B9B0-173D95EB02EE}" presName="sibTrans" presStyleLbl="sibTrans2D1" presStyleIdx="3" presStyleCnt="4"/>
      <dgm:spPr/>
      <dgm:t>
        <a:bodyPr/>
        <a:lstStyle/>
        <a:p>
          <a:endParaRPr lang="en-US"/>
        </a:p>
      </dgm:t>
    </dgm:pt>
  </dgm:ptLst>
  <dgm:cxnLst>
    <dgm:cxn modelId="{971E84EB-E570-49AA-94D1-5CA12E35523C}" srcId="{5B6B0C32-4332-495E-969F-2952C0D974B0}" destId="{9099A16C-9794-434A-BE40-48F44F67E5E6}" srcOrd="1" destOrd="0" parTransId="{5367D023-964F-4A24-94A1-EAF24E18A185}" sibTransId="{006FF1FA-48E8-45A4-B903-04D29FDE4199}"/>
    <dgm:cxn modelId="{6D7E95C2-6D21-445B-8EB2-CF28D783C1F1}" type="presOf" srcId="{863C832A-09C7-4B80-9EB1-84BA97D894CD}" destId="{CEAB8539-1341-4AE3-B3A0-3085609E6E83}" srcOrd="0" destOrd="0" presId="urn:microsoft.com/office/officeart/2005/8/layout/radial6"/>
    <dgm:cxn modelId="{00ADD4FE-3D17-46A6-8776-80F8592ED9C9}" srcId="{5B6B0C32-4332-495E-969F-2952C0D974B0}" destId="{B0ED2B05-4A40-49B9-B5CE-19BBF11F828A}" srcOrd="0" destOrd="0" parTransId="{3BC1EFD4-4147-40B1-A74F-65A00EB046D1}" sibTransId="{D6CBA8BA-7F88-4FC5-B1BE-7BDDEDFAF64B}"/>
    <dgm:cxn modelId="{C61F6AB2-1404-4E10-B4DF-3A714E663FCD}" type="presOf" srcId="{5B6B0C32-4332-495E-969F-2952C0D974B0}" destId="{B8A6F347-9667-433A-9531-893DF9F95903}" srcOrd="0" destOrd="0" presId="urn:microsoft.com/office/officeart/2005/8/layout/radial6"/>
    <dgm:cxn modelId="{4CA76670-36BC-4F20-B0EE-F02751711ECE}" srcId="{5B6B0C32-4332-495E-969F-2952C0D974B0}" destId="{863C832A-09C7-4B80-9EB1-84BA97D894CD}" srcOrd="2" destOrd="0" parTransId="{22D3E1A7-8DF8-48F2-BACD-ABE86C2B9E78}" sibTransId="{F23B17D9-50EE-41C9-9455-FF5ECAE674E4}"/>
    <dgm:cxn modelId="{FABD0192-A38F-44AE-A426-1290AF5FC5DC}" srcId="{45712E1B-B2B4-4E99-98B4-A3D00C4B4493}" destId="{5B6B0C32-4332-495E-969F-2952C0D974B0}" srcOrd="0" destOrd="0" parTransId="{D6F5D05D-AD4F-4FDA-BEF3-DBA44F4C973F}" sibTransId="{9436F643-0840-4E4D-904A-F812F182B226}"/>
    <dgm:cxn modelId="{D3CB549F-7D6B-40B2-BA28-9D5E1440F646}" type="presOf" srcId="{1D434807-481A-4887-AEC1-096637D86B3B}" destId="{F8023A4A-73D9-46B2-B50C-987AC2B5EF82}" srcOrd="0" destOrd="0" presId="urn:microsoft.com/office/officeart/2005/8/layout/radial6"/>
    <dgm:cxn modelId="{DA5CF3CD-2227-4007-9C8A-33EC7E6EAD5C}" type="presOf" srcId="{D6CBA8BA-7F88-4FC5-B1BE-7BDDEDFAF64B}" destId="{7DCC0586-FEB0-4812-89EC-FCB35125A02E}" srcOrd="0" destOrd="0" presId="urn:microsoft.com/office/officeart/2005/8/layout/radial6"/>
    <dgm:cxn modelId="{BB0F865E-7BFD-4CD7-A99B-A81F5A60F7D9}" type="presOf" srcId="{45712E1B-B2B4-4E99-98B4-A3D00C4B4493}" destId="{CFB5E321-F8DD-4C1D-98B9-8AF1D9593264}" srcOrd="0" destOrd="0" presId="urn:microsoft.com/office/officeart/2005/8/layout/radial6"/>
    <dgm:cxn modelId="{8518791E-8A19-4DFA-9D00-2E39F5838FA3}" type="presOf" srcId="{0609C55A-2F87-4803-B9B0-173D95EB02EE}" destId="{360FC6CE-B1C0-468B-A81D-7E2E6FC18930}" srcOrd="0" destOrd="0" presId="urn:microsoft.com/office/officeart/2005/8/layout/radial6"/>
    <dgm:cxn modelId="{FBB20E3B-B8D3-4841-8112-8ED9AD05E780}" type="presOf" srcId="{006FF1FA-48E8-45A4-B903-04D29FDE4199}" destId="{204476DB-8280-40AE-8129-19480377D156}" srcOrd="0" destOrd="0" presId="urn:microsoft.com/office/officeart/2005/8/layout/radial6"/>
    <dgm:cxn modelId="{0DDC6230-C7CA-4B87-8E82-2DAB3AD3A4EB}" type="presOf" srcId="{F23B17D9-50EE-41C9-9455-FF5ECAE674E4}" destId="{27F4B25A-81F9-4EAE-A124-C0FAFE831AE1}" srcOrd="0" destOrd="0" presId="urn:microsoft.com/office/officeart/2005/8/layout/radial6"/>
    <dgm:cxn modelId="{913D733A-D8A8-4500-9B3C-8E15F0EB80D3}" srcId="{5B6B0C32-4332-495E-969F-2952C0D974B0}" destId="{1D434807-481A-4887-AEC1-096637D86B3B}" srcOrd="3" destOrd="0" parTransId="{3BA750C4-2B99-433E-9CE4-1AC8D418B136}" sibTransId="{0609C55A-2F87-4803-B9B0-173D95EB02EE}"/>
    <dgm:cxn modelId="{01D0C64C-A96E-44B6-8A00-6586B0C943F2}" type="presOf" srcId="{9099A16C-9794-434A-BE40-48F44F67E5E6}" destId="{63A62DE9-BD1A-4BBD-934E-53EF03D1B018}" srcOrd="0" destOrd="0" presId="urn:microsoft.com/office/officeart/2005/8/layout/radial6"/>
    <dgm:cxn modelId="{4A53124B-6038-4262-B303-B88E616B127C}" type="presOf" srcId="{B0ED2B05-4A40-49B9-B5CE-19BBF11F828A}" destId="{D59BE913-776C-4552-8025-D17CF3174699}" srcOrd="0" destOrd="0" presId="urn:microsoft.com/office/officeart/2005/8/layout/radial6"/>
    <dgm:cxn modelId="{CFFA83FB-049B-4E1C-9EA9-70B736FF3085}" type="presParOf" srcId="{CFB5E321-F8DD-4C1D-98B9-8AF1D9593264}" destId="{B8A6F347-9667-433A-9531-893DF9F95903}" srcOrd="0" destOrd="0" presId="urn:microsoft.com/office/officeart/2005/8/layout/radial6"/>
    <dgm:cxn modelId="{E04826E8-0D4F-462C-B2EF-FF1F98BFB2E2}" type="presParOf" srcId="{CFB5E321-F8DD-4C1D-98B9-8AF1D9593264}" destId="{D59BE913-776C-4552-8025-D17CF3174699}" srcOrd="1" destOrd="0" presId="urn:microsoft.com/office/officeart/2005/8/layout/radial6"/>
    <dgm:cxn modelId="{AAE02D3A-FA99-415B-ACA9-AB0221C4CA43}" type="presParOf" srcId="{CFB5E321-F8DD-4C1D-98B9-8AF1D9593264}" destId="{C458DA1D-986E-4791-B336-BA74E460DEC2}" srcOrd="2" destOrd="0" presId="urn:microsoft.com/office/officeart/2005/8/layout/radial6"/>
    <dgm:cxn modelId="{C4DC757F-8A25-4F40-94D4-0FC3A099C931}" type="presParOf" srcId="{CFB5E321-F8DD-4C1D-98B9-8AF1D9593264}" destId="{7DCC0586-FEB0-4812-89EC-FCB35125A02E}" srcOrd="3" destOrd="0" presId="urn:microsoft.com/office/officeart/2005/8/layout/radial6"/>
    <dgm:cxn modelId="{4F18A139-73A3-4596-B5D6-3D4A6809DE37}" type="presParOf" srcId="{CFB5E321-F8DD-4C1D-98B9-8AF1D9593264}" destId="{63A62DE9-BD1A-4BBD-934E-53EF03D1B018}" srcOrd="4" destOrd="0" presId="urn:microsoft.com/office/officeart/2005/8/layout/radial6"/>
    <dgm:cxn modelId="{546561C6-9F6C-4ADB-86B1-836ECEF8418E}" type="presParOf" srcId="{CFB5E321-F8DD-4C1D-98B9-8AF1D9593264}" destId="{D171111F-CA56-43A4-90F6-B9C6BA98FA87}" srcOrd="5" destOrd="0" presId="urn:microsoft.com/office/officeart/2005/8/layout/radial6"/>
    <dgm:cxn modelId="{0E7E57A0-C808-4583-885A-30D6D5415FF0}" type="presParOf" srcId="{CFB5E321-F8DD-4C1D-98B9-8AF1D9593264}" destId="{204476DB-8280-40AE-8129-19480377D156}" srcOrd="6" destOrd="0" presId="urn:microsoft.com/office/officeart/2005/8/layout/radial6"/>
    <dgm:cxn modelId="{413502E4-3253-4FC5-9E85-585F52923042}" type="presParOf" srcId="{CFB5E321-F8DD-4C1D-98B9-8AF1D9593264}" destId="{CEAB8539-1341-4AE3-B3A0-3085609E6E83}" srcOrd="7" destOrd="0" presId="urn:microsoft.com/office/officeart/2005/8/layout/radial6"/>
    <dgm:cxn modelId="{3A112CF7-3DA9-4838-99C0-37CEECDB2932}" type="presParOf" srcId="{CFB5E321-F8DD-4C1D-98B9-8AF1D9593264}" destId="{F6570571-9AFA-4F09-A332-75F385DCBAB1}" srcOrd="8" destOrd="0" presId="urn:microsoft.com/office/officeart/2005/8/layout/radial6"/>
    <dgm:cxn modelId="{607E9751-AA95-41A6-8644-4F699915BC9D}" type="presParOf" srcId="{CFB5E321-F8DD-4C1D-98B9-8AF1D9593264}" destId="{27F4B25A-81F9-4EAE-A124-C0FAFE831AE1}" srcOrd="9" destOrd="0" presId="urn:microsoft.com/office/officeart/2005/8/layout/radial6"/>
    <dgm:cxn modelId="{4076D500-D061-4E9F-8787-46726A5A5F9B}" type="presParOf" srcId="{CFB5E321-F8DD-4C1D-98B9-8AF1D9593264}" destId="{F8023A4A-73D9-46B2-B50C-987AC2B5EF82}" srcOrd="10" destOrd="0" presId="urn:microsoft.com/office/officeart/2005/8/layout/radial6"/>
    <dgm:cxn modelId="{BCB72DE1-C41F-47D9-9578-37D2449911E5}" type="presParOf" srcId="{CFB5E321-F8DD-4C1D-98B9-8AF1D9593264}" destId="{B2C5C7DA-8E23-4B89-88A5-B3D232845632}" srcOrd="11" destOrd="0" presId="urn:microsoft.com/office/officeart/2005/8/layout/radial6"/>
    <dgm:cxn modelId="{11751E9B-8BCA-4439-A33C-0F22D905E3E0}" type="presParOf" srcId="{CFB5E321-F8DD-4C1D-98B9-8AF1D9593264}" destId="{360FC6CE-B1C0-468B-A81D-7E2E6FC18930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F5702BB-D511-4290-8FB2-79A5E53DA651}" type="doc">
      <dgm:prSet loTypeId="urn:microsoft.com/office/officeart/2005/8/layout/matrix2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BD5267C-95CD-4585-A1FC-5B0EEAF73C06}">
      <dgm:prSet phldrT="[Text]" custT="1"/>
      <dgm:spPr/>
      <dgm:t>
        <a:bodyPr/>
        <a:lstStyle/>
        <a:p>
          <a:r>
            <a:rPr lang="fa-IR" sz="4000" baseline="-25000" dirty="0" smtClean="0"/>
            <a:t>مربیگری</a:t>
          </a:r>
        </a:p>
        <a:p>
          <a:r>
            <a:rPr lang="en-US" sz="2000" dirty="0" smtClean="0"/>
            <a:t>Coaching</a:t>
          </a:r>
          <a:endParaRPr lang="en-US" sz="2000" dirty="0"/>
        </a:p>
      </dgm:t>
    </dgm:pt>
    <dgm:pt modelId="{0B6042BA-3807-4FB3-9FCB-36B1583845AD}" type="parTrans" cxnId="{32FC769C-8944-4F4E-9DBC-3FFEBE6E7748}">
      <dgm:prSet/>
      <dgm:spPr/>
      <dgm:t>
        <a:bodyPr/>
        <a:lstStyle/>
        <a:p>
          <a:endParaRPr lang="en-US"/>
        </a:p>
      </dgm:t>
    </dgm:pt>
    <dgm:pt modelId="{F2E593E8-0FA1-478D-BFBF-CDD67510A8A0}" type="sibTrans" cxnId="{32FC769C-8944-4F4E-9DBC-3FFEBE6E7748}">
      <dgm:prSet/>
      <dgm:spPr/>
      <dgm:t>
        <a:bodyPr/>
        <a:lstStyle/>
        <a:p>
          <a:endParaRPr lang="en-US"/>
        </a:p>
      </dgm:t>
    </dgm:pt>
    <dgm:pt modelId="{BE6AED5C-E520-404A-805B-18B792BF2B84}">
      <dgm:prSet phldrT="[Text]" custT="1"/>
      <dgm:spPr/>
      <dgm:t>
        <a:bodyPr/>
        <a:lstStyle/>
        <a:p>
          <a:r>
            <a:rPr lang="fa-IR" sz="4000" baseline="-25000" dirty="0" smtClean="0"/>
            <a:t>مراقبت</a:t>
          </a:r>
        </a:p>
        <a:p>
          <a:r>
            <a:rPr lang="en-US" sz="2000" dirty="0" smtClean="0"/>
            <a:t>Guardian</a:t>
          </a:r>
          <a:endParaRPr lang="en-US" sz="2000" dirty="0"/>
        </a:p>
      </dgm:t>
    </dgm:pt>
    <dgm:pt modelId="{1241FDB8-1DCE-463F-97E7-18FCEFD63FA5}" type="parTrans" cxnId="{1EA4A7F5-74C7-4E61-BF09-8A70292B2F24}">
      <dgm:prSet/>
      <dgm:spPr/>
      <dgm:t>
        <a:bodyPr/>
        <a:lstStyle/>
        <a:p>
          <a:endParaRPr lang="en-US"/>
        </a:p>
      </dgm:t>
    </dgm:pt>
    <dgm:pt modelId="{01C3B281-002C-4D07-97DA-1D9E29E27040}" type="sibTrans" cxnId="{1EA4A7F5-74C7-4E61-BF09-8A70292B2F24}">
      <dgm:prSet/>
      <dgm:spPr/>
      <dgm:t>
        <a:bodyPr/>
        <a:lstStyle/>
        <a:p>
          <a:endParaRPr lang="en-US"/>
        </a:p>
      </dgm:t>
    </dgm:pt>
    <dgm:pt modelId="{D478CBE5-6038-486A-AC4C-87E340CC3057}">
      <dgm:prSet phldrT="[Text]" custT="1"/>
      <dgm:spPr/>
      <dgm:t>
        <a:bodyPr/>
        <a:lstStyle/>
        <a:p>
          <a:r>
            <a:rPr lang="fa-IR" sz="4000" baseline="-25000" dirty="0" smtClean="0"/>
            <a:t>شبکه ای</a:t>
          </a:r>
        </a:p>
        <a:p>
          <a:r>
            <a:rPr lang="en-US" sz="1600" dirty="0" smtClean="0"/>
            <a:t>Networking</a:t>
          </a:r>
          <a:endParaRPr lang="en-US" sz="1600" dirty="0"/>
        </a:p>
      </dgm:t>
    </dgm:pt>
    <dgm:pt modelId="{C9F63B08-0371-40B8-99C6-C03DFA4961A9}" type="parTrans" cxnId="{04BC57D1-0402-407D-AB81-8CBA5E0E7595}">
      <dgm:prSet/>
      <dgm:spPr/>
      <dgm:t>
        <a:bodyPr/>
        <a:lstStyle/>
        <a:p>
          <a:endParaRPr lang="en-US"/>
        </a:p>
      </dgm:t>
    </dgm:pt>
    <dgm:pt modelId="{506E52DC-A298-4D6E-B6C4-CA90DBDF9B6B}" type="sibTrans" cxnId="{04BC57D1-0402-407D-AB81-8CBA5E0E7595}">
      <dgm:prSet/>
      <dgm:spPr/>
      <dgm:t>
        <a:bodyPr/>
        <a:lstStyle/>
        <a:p>
          <a:endParaRPr lang="en-US"/>
        </a:p>
      </dgm:t>
    </dgm:pt>
    <dgm:pt modelId="{BBC3A29A-8018-4ED6-AF84-5A1ECC06DB5E}">
      <dgm:prSet phldrT="[Text]" custT="1"/>
      <dgm:spPr/>
      <dgm:t>
        <a:bodyPr/>
        <a:lstStyle/>
        <a:p>
          <a:r>
            <a:rPr lang="fa-IR" sz="4000" baseline="-25000" dirty="0" smtClean="0"/>
            <a:t>مشاوره</a:t>
          </a:r>
        </a:p>
        <a:p>
          <a:r>
            <a:rPr lang="en-US" sz="1600" dirty="0" smtClean="0"/>
            <a:t>Counseling</a:t>
          </a:r>
          <a:endParaRPr lang="en-US" sz="1600" dirty="0"/>
        </a:p>
      </dgm:t>
    </dgm:pt>
    <dgm:pt modelId="{B1F08DF9-9FDF-40FD-9ECB-308E6E1610F7}" type="parTrans" cxnId="{E6CDFA0B-F9A5-44A2-A09A-8DA3889A17DB}">
      <dgm:prSet/>
      <dgm:spPr/>
      <dgm:t>
        <a:bodyPr/>
        <a:lstStyle/>
        <a:p>
          <a:endParaRPr lang="en-US"/>
        </a:p>
      </dgm:t>
    </dgm:pt>
    <dgm:pt modelId="{1E64CAE6-DAB6-4387-84A6-A03DB4C0FD11}" type="sibTrans" cxnId="{E6CDFA0B-F9A5-44A2-A09A-8DA3889A17DB}">
      <dgm:prSet/>
      <dgm:spPr/>
      <dgm:t>
        <a:bodyPr/>
        <a:lstStyle/>
        <a:p>
          <a:endParaRPr lang="en-US"/>
        </a:p>
      </dgm:t>
    </dgm:pt>
    <dgm:pt modelId="{7C0AA0E7-499A-4444-8D7C-148DB3406178}" type="pres">
      <dgm:prSet presAssocID="{6F5702BB-D511-4290-8FB2-79A5E53DA651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225BD36-9915-4F66-88C2-19AB7D3F0DC1}" type="pres">
      <dgm:prSet presAssocID="{6F5702BB-D511-4290-8FB2-79A5E53DA651}" presName="axisShape" presStyleLbl="bgShp" presStyleIdx="0" presStyleCnt="1"/>
      <dgm:spPr/>
    </dgm:pt>
    <dgm:pt modelId="{ACCC7E09-15A0-4D22-A136-1A2BE4FEE550}" type="pres">
      <dgm:prSet presAssocID="{6F5702BB-D511-4290-8FB2-79A5E53DA651}" presName="rect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514FD2-6DD5-492D-80BB-4C6FEAC06CB1}" type="pres">
      <dgm:prSet presAssocID="{6F5702BB-D511-4290-8FB2-79A5E53DA651}" presName="rect2" presStyleLbl="node1" presStyleIdx="1" presStyleCnt="4" custLinFactNeighborX="-57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4A5B969-8F3D-4825-9226-95F984A9D5A3}" type="pres">
      <dgm:prSet presAssocID="{6F5702BB-D511-4290-8FB2-79A5E53DA651}" presName="rect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8ED442-AA7B-4E2F-B9B4-B27A6DD19A3A}" type="pres">
      <dgm:prSet presAssocID="{6F5702BB-D511-4290-8FB2-79A5E53DA651}" presName="rect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374DF99-B048-4B39-BA7F-3FDD491E736D}" type="presOf" srcId="{6F5702BB-D511-4290-8FB2-79A5E53DA651}" destId="{7C0AA0E7-499A-4444-8D7C-148DB3406178}" srcOrd="0" destOrd="0" presId="urn:microsoft.com/office/officeart/2005/8/layout/matrix2"/>
    <dgm:cxn modelId="{04BC57D1-0402-407D-AB81-8CBA5E0E7595}" srcId="{6F5702BB-D511-4290-8FB2-79A5E53DA651}" destId="{D478CBE5-6038-486A-AC4C-87E340CC3057}" srcOrd="2" destOrd="0" parTransId="{C9F63B08-0371-40B8-99C6-C03DFA4961A9}" sibTransId="{506E52DC-A298-4D6E-B6C4-CA90DBDF9B6B}"/>
    <dgm:cxn modelId="{054AA923-ADD0-4C6E-B10B-0ECF82E63C1E}" type="presOf" srcId="{BE6AED5C-E520-404A-805B-18B792BF2B84}" destId="{D6514FD2-6DD5-492D-80BB-4C6FEAC06CB1}" srcOrd="0" destOrd="0" presId="urn:microsoft.com/office/officeart/2005/8/layout/matrix2"/>
    <dgm:cxn modelId="{D9BBAEBD-D571-4102-B15B-1A6441D29A2C}" type="presOf" srcId="{D478CBE5-6038-486A-AC4C-87E340CC3057}" destId="{24A5B969-8F3D-4825-9226-95F984A9D5A3}" srcOrd="0" destOrd="0" presId="urn:microsoft.com/office/officeart/2005/8/layout/matrix2"/>
    <dgm:cxn modelId="{96F475FF-E3DB-453E-8FE2-B52DB0614DBB}" type="presOf" srcId="{BBC3A29A-8018-4ED6-AF84-5A1ECC06DB5E}" destId="{448ED442-AA7B-4E2F-B9B4-B27A6DD19A3A}" srcOrd="0" destOrd="0" presId="urn:microsoft.com/office/officeart/2005/8/layout/matrix2"/>
    <dgm:cxn modelId="{E6CDFA0B-F9A5-44A2-A09A-8DA3889A17DB}" srcId="{6F5702BB-D511-4290-8FB2-79A5E53DA651}" destId="{BBC3A29A-8018-4ED6-AF84-5A1ECC06DB5E}" srcOrd="3" destOrd="0" parTransId="{B1F08DF9-9FDF-40FD-9ECB-308E6E1610F7}" sibTransId="{1E64CAE6-DAB6-4387-84A6-A03DB4C0FD11}"/>
    <dgm:cxn modelId="{90B1DFB5-9CE2-4952-ADE0-0754D0B743F3}" type="presOf" srcId="{7BD5267C-95CD-4585-A1FC-5B0EEAF73C06}" destId="{ACCC7E09-15A0-4D22-A136-1A2BE4FEE550}" srcOrd="0" destOrd="0" presId="urn:microsoft.com/office/officeart/2005/8/layout/matrix2"/>
    <dgm:cxn modelId="{1EA4A7F5-74C7-4E61-BF09-8A70292B2F24}" srcId="{6F5702BB-D511-4290-8FB2-79A5E53DA651}" destId="{BE6AED5C-E520-404A-805B-18B792BF2B84}" srcOrd="1" destOrd="0" parTransId="{1241FDB8-1DCE-463F-97E7-18FCEFD63FA5}" sibTransId="{01C3B281-002C-4D07-97DA-1D9E29E27040}"/>
    <dgm:cxn modelId="{32FC769C-8944-4F4E-9DBC-3FFEBE6E7748}" srcId="{6F5702BB-D511-4290-8FB2-79A5E53DA651}" destId="{7BD5267C-95CD-4585-A1FC-5B0EEAF73C06}" srcOrd="0" destOrd="0" parTransId="{0B6042BA-3807-4FB3-9FCB-36B1583845AD}" sibTransId="{F2E593E8-0FA1-478D-BFBF-CDD67510A8A0}"/>
    <dgm:cxn modelId="{3697822B-B719-4623-A902-B35D4D80FDDF}" type="presParOf" srcId="{7C0AA0E7-499A-4444-8D7C-148DB3406178}" destId="{7225BD36-9915-4F66-88C2-19AB7D3F0DC1}" srcOrd="0" destOrd="0" presId="urn:microsoft.com/office/officeart/2005/8/layout/matrix2"/>
    <dgm:cxn modelId="{2B7932C4-3B24-490F-8DD4-8065B11CC15A}" type="presParOf" srcId="{7C0AA0E7-499A-4444-8D7C-148DB3406178}" destId="{ACCC7E09-15A0-4D22-A136-1A2BE4FEE550}" srcOrd="1" destOrd="0" presId="urn:microsoft.com/office/officeart/2005/8/layout/matrix2"/>
    <dgm:cxn modelId="{B84943D7-FF99-4A50-9BCE-FD8D7BD7B497}" type="presParOf" srcId="{7C0AA0E7-499A-4444-8D7C-148DB3406178}" destId="{D6514FD2-6DD5-492D-80BB-4C6FEAC06CB1}" srcOrd="2" destOrd="0" presId="urn:microsoft.com/office/officeart/2005/8/layout/matrix2"/>
    <dgm:cxn modelId="{57646C53-E27E-4C23-8A3F-234B8AB8CFBC}" type="presParOf" srcId="{7C0AA0E7-499A-4444-8D7C-148DB3406178}" destId="{24A5B969-8F3D-4825-9226-95F984A9D5A3}" srcOrd="3" destOrd="0" presId="urn:microsoft.com/office/officeart/2005/8/layout/matrix2"/>
    <dgm:cxn modelId="{E69C28C1-7ADD-4C41-BA12-2AA34C3E369D}" type="presParOf" srcId="{7C0AA0E7-499A-4444-8D7C-148DB3406178}" destId="{448ED442-AA7B-4E2F-B9B4-B27A6DD19A3A}" srcOrd="4" destOrd="0" presId="urn:microsoft.com/office/officeart/2005/8/layout/matrix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0FC6CE-B1C0-468B-A81D-7E2E6FC18930}">
      <dsp:nvSpPr>
        <dsp:cNvPr id="0" name=""/>
        <dsp:cNvSpPr/>
      </dsp:nvSpPr>
      <dsp:spPr>
        <a:xfrm>
          <a:off x="2442434" y="605696"/>
          <a:ext cx="4030531" cy="4030531"/>
        </a:xfrm>
        <a:prstGeom prst="blockArc">
          <a:avLst>
            <a:gd name="adj1" fmla="val 10800000"/>
            <a:gd name="adj2" fmla="val 16200000"/>
            <a:gd name="adj3" fmla="val 464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F4B25A-81F9-4EAE-A124-C0FAFE831AE1}">
      <dsp:nvSpPr>
        <dsp:cNvPr id="0" name=""/>
        <dsp:cNvSpPr/>
      </dsp:nvSpPr>
      <dsp:spPr>
        <a:xfrm>
          <a:off x="2442434" y="605696"/>
          <a:ext cx="4030531" cy="4030531"/>
        </a:xfrm>
        <a:prstGeom prst="blockArc">
          <a:avLst>
            <a:gd name="adj1" fmla="val 5400000"/>
            <a:gd name="adj2" fmla="val 10800000"/>
            <a:gd name="adj3" fmla="val 464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4476DB-8280-40AE-8129-19480377D156}">
      <dsp:nvSpPr>
        <dsp:cNvPr id="0" name=""/>
        <dsp:cNvSpPr/>
      </dsp:nvSpPr>
      <dsp:spPr>
        <a:xfrm>
          <a:off x="2442434" y="605696"/>
          <a:ext cx="4030531" cy="4030531"/>
        </a:xfrm>
        <a:prstGeom prst="blockArc">
          <a:avLst>
            <a:gd name="adj1" fmla="val 0"/>
            <a:gd name="adj2" fmla="val 5400000"/>
            <a:gd name="adj3" fmla="val 464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CC0586-FEB0-4812-89EC-FCB35125A02E}">
      <dsp:nvSpPr>
        <dsp:cNvPr id="0" name=""/>
        <dsp:cNvSpPr/>
      </dsp:nvSpPr>
      <dsp:spPr>
        <a:xfrm>
          <a:off x="2442434" y="605696"/>
          <a:ext cx="4030531" cy="4030531"/>
        </a:xfrm>
        <a:prstGeom prst="blockArc">
          <a:avLst>
            <a:gd name="adj1" fmla="val 16200000"/>
            <a:gd name="adj2" fmla="val 0"/>
            <a:gd name="adj3" fmla="val 464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A6F347-9667-433A-9531-893DF9F95903}">
      <dsp:nvSpPr>
        <dsp:cNvPr id="0" name=""/>
        <dsp:cNvSpPr/>
      </dsp:nvSpPr>
      <dsp:spPr>
        <a:xfrm>
          <a:off x="3529375" y="1692637"/>
          <a:ext cx="1856649" cy="185664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 dirty="0"/>
        </a:p>
      </dsp:txBody>
      <dsp:txXfrm>
        <a:off x="3801275" y="1964537"/>
        <a:ext cx="1312849" cy="1312849"/>
      </dsp:txXfrm>
    </dsp:sp>
    <dsp:sp modelId="{D59BE913-776C-4552-8025-D17CF3174699}">
      <dsp:nvSpPr>
        <dsp:cNvPr id="0" name=""/>
        <dsp:cNvSpPr/>
      </dsp:nvSpPr>
      <dsp:spPr>
        <a:xfrm>
          <a:off x="3807872" y="2656"/>
          <a:ext cx="1299654" cy="129965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500" kern="1200" dirty="0" smtClean="0"/>
            <a:t>شغلی</a:t>
          </a:r>
          <a:endParaRPr lang="en-US" sz="2500" kern="1200" dirty="0"/>
        </a:p>
      </dsp:txBody>
      <dsp:txXfrm>
        <a:off x="3998202" y="192986"/>
        <a:ext cx="918994" cy="918994"/>
      </dsp:txXfrm>
    </dsp:sp>
    <dsp:sp modelId="{63A62DE9-BD1A-4BBD-934E-53EF03D1B018}">
      <dsp:nvSpPr>
        <dsp:cNvPr id="0" name=""/>
        <dsp:cNvSpPr/>
      </dsp:nvSpPr>
      <dsp:spPr>
        <a:xfrm>
          <a:off x="5776350" y="1971135"/>
          <a:ext cx="1299654" cy="129965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500" kern="1200" dirty="0" smtClean="0"/>
            <a:t>آموزشی</a:t>
          </a:r>
          <a:endParaRPr lang="en-US" sz="2500" kern="1200" dirty="0"/>
        </a:p>
      </dsp:txBody>
      <dsp:txXfrm>
        <a:off x="5966680" y="2161465"/>
        <a:ext cx="918994" cy="918994"/>
      </dsp:txXfrm>
    </dsp:sp>
    <dsp:sp modelId="{CEAB8539-1341-4AE3-B3A0-3085609E6E83}">
      <dsp:nvSpPr>
        <dsp:cNvPr id="0" name=""/>
        <dsp:cNvSpPr/>
      </dsp:nvSpPr>
      <dsp:spPr>
        <a:xfrm>
          <a:off x="3807872" y="3939613"/>
          <a:ext cx="1299654" cy="129965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500" kern="1200" dirty="0" smtClean="0"/>
            <a:t>ترک اعتیاد</a:t>
          </a:r>
          <a:endParaRPr lang="en-US" sz="2500" kern="1200" dirty="0"/>
        </a:p>
      </dsp:txBody>
      <dsp:txXfrm>
        <a:off x="3998202" y="4129943"/>
        <a:ext cx="918994" cy="918994"/>
      </dsp:txXfrm>
    </dsp:sp>
    <dsp:sp modelId="{F8023A4A-73D9-46B2-B50C-987AC2B5EF82}">
      <dsp:nvSpPr>
        <dsp:cNvPr id="0" name=""/>
        <dsp:cNvSpPr/>
      </dsp:nvSpPr>
      <dsp:spPr>
        <a:xfrm>
          <a:off x="1839394" y="1971135"/>
          <a:ext cx="1299654" cy="129965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500" kern="1200" dirty="0" smtClean="0"/>
            <a:t>جوانان</a:t>
          </a:r>
          <a:endParaRPr lang="en-US" sz="2500" kern="1200" dirty="0"/>
        </a:p>
      </dsp:txBody>
      <dsp:txXfrm>
        <a:off x="2029724" y="2161465"/>
        <a:ext cx="918994" cy="91899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25BD36-9915-4F66-88C2-19AB7D3F0DC1}">
      <dsp:nvSpPr>
        <dsp:cNvPr id="0" name=""/>
        <dsp:cNvSpPr/>
      </dsp:nvSpPr>
      <dsp:spPr>
        <a:xfrm>
          <a:off x="876300" y="0"/>
          <a:ext cx="3962400" cy="3962400"/>
        </a:xfrm>
        <a:prstGeom prst="quadArrow">
          <a:avLst>
            <a:gd name="adj1" fmla="val 2000"/>
            <a:gd name="adj2" fmla="val 4000"/>
            <a:gd name="adj3" fmla="val 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CCC7E09-15A0-4D22-A136-1A2BE4FEE550}">
      <dsp:nvSpPr>
        <dsp:cNvPr id="0" name=""/>
        <dsp:cNvSpPr/>
      </dsp:nvSpPr>
      <dsp:spPr>
        <a:xfrm>
          <a:off x="1133856" y="257556"/>
          <a:ext cx="1584960" cy="1584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4000" kern="1200" baseline="-25000" dirty="0" smtClean="0"/>
            <a:t>مربیگری</a:t>
          </a:r>
        </a:p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Coaching</a:t>
          </a:r>
          <a:endParaRPr lang="en-US" sz="2000" kern="1200" dirty="0"/>
        </a:p>
      </dsp:txBody>
      <dsp:txXfrm>
        <a:off x="1211227" y="334927"/>
        <a:ext cx="1430218" cy="1430218"/>
      </dsp:txXfrm>
    </dsp:sp>
    <dsp:sp modelId="{D6514FD2-6DD5-492D-80BB-4C6FEAC06CB1}">
      <dsp:nvSpPr>
        <dsp:cNvPr id="0" name=""/>
        <dsp:cNvSpPr/>
      </dsp:nvSpPr>
      <dsp:spPr>
        <a:xfrm>
          <a:off x="2987038" y="257556"/>
          <a:ext cx="1584960" cy="1584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4000" kern="1200" baseline="-25000" dirty="0" smtClean="0"/>
            <a:t>مراقبت</a:t>
          </a:r>
        </a:p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Guardian</a:t>
          </a:r>
          <a:endParaRPr lang="en-US" sz="2000" kern="1200" dirty="0"/>
        </a:p>
      </dsp:txBody>
      <dsp:txXfrm>
        <a:off x="3064409" y="334927"/>
        <a:ext cx="1430218" cy="1430218"/>
      </dsp:txXfrm>
    </dsp:sp>
    <dsp:sp modelId="{24A5B969-8F3D-4825-9226-95F984A9D5A3}">
      <dsp:nvSpPr>
        <dsp:cNvPr id="0" name=""/>
        <dsp:cNvSpPr/>
      </dsp:nvSpPr>
      <dsp:spPr>
        <a:xfrm>
          <a:off x="1133856" y="2119884"/>
          <a:ext cx="1584960" cy="1584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4000" kern="1200" baseline="-25000" dirty="0" smtClean="0"/>
            <a:t>شبکه ای</a:t>
          </a:r>
        </a:p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Networking</a:t>
          </a:r>
          <a:endParaRPr lang="en-US" sz="1600" kern="1200" dirty="0"/>
        </a:p>
      </dsp:txBody>
      <dsp:txXfrm>
        <a:off x="1211227" y="2197255"/>
        <a:ext cx="1430218" cy="1430218"/>
      </dsp:txXfrm>
    </dsp:sp>
    <dsp:sp modelId="{448ED442-AA7B-4E2F-B9B4-B27A6DD19A3A}">
      <dsp:nvSpPr>
        <dsp:cNvPr id="0" name=""/>
        <dsp:cNvSpPr/>
      </dsp:nvSpPr>
      <dsp:spPr>
        <a:xfrm>
          <a:off x="2996184" y="2119884"/>
          <a:ext cx="1584960" cy="1584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4000" kern="1200" baseline="-25000" dirty="0" smtClean="0"/>
            <a:t>مشاوره</a:t>
          </a:r>
        </a:p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Counseling</a:t>
          </a:r>
          <a:endParaRPr lang="en-US" sz="1600" kern="1200" dirty="0"/>
        </a:p>
      </dsp:txBody>
      <dsp:txXfrm>
        <a:off x="3073555" y="2197255"/>
        <a:ext cx="1430218" cy="143021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F4BD91-7560-4AE9-9AF6-A8D4DBB2B83C}" type="datetimeFigureOut">
              <a:rPr lang="en-US" smtClean="0"/>
              <a:pPr/>
              <a:t>8/23/2020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9F249D-F9EB-409D-BDFA-ABC4B0E8BD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0259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514F6-4D2C-4F7E-8FD6-4924BC73E50F}" type="datetime1">
              <a:rPr lang="en-US" smtClean="0"/>
              <a:pPr/>
              <a:t>8/23/2020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6B7CF-5E62-4AC2-9BDF-A51A48E5E1C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AD362-581F-471F-A321-ECE48F9E437F}" type="datetime1">
              <a:rPr lang="en-US" smtClean="0"/>
              <a:pPr/>
              <a:t>8/23/2020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6B7CF-5E62-4AC2-9BDF-A51A48E5E1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C4249-7824-4BA7-99BB-1557A48273CF}" type="datetime1">
              <a:rPr lang="en-US" smtClean="0"/>
              <a:pPr/>
              <a:t>8/23/2020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6B7CF-5E62-4AC2-9BDF-A51A48E5E1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D7C90-3907-4AEC-994B-3D93372E748D}" type="datetime1">
              <a:rPr lang="en-US" smtClean="0"/>
              <a:pPr/>
              <a:t>8/23/2020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6B7CF-5E62-4AC2-9BDF-A51A48E5E1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11E70-0AA4-44A3-B5DA-1A34143B00D8}" type="datetime1">
              <a:rPr lang="en-US" smtClean="0"/>
              <a:pPr/>
              <a:t>8/23/2020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4836B7CF-5E62-4AC2-9BDF-A51A48E5E1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50D7B-7640-4626-846B-FEA313EC4987}" type="datetime1">
              <a:rPr lang="en-US" smtClean="0"/>
              <a:pPr/>
              <a:t>8/23/2020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6B7CF-5E62-4AC2-9BDF-A51A48E5E1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45DD5-6253-4D5F-B153-9105BB4763EC}" type="datetime1">
              <a:rPr lang="en-US" smtClean="0"/>
              <a:pPr/>
              <a:t>8/23/2020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6B7CF-5E62-4AC2-9BDF-A51A48E5E1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847A8-FCEA-47B4-B681-45E9A8588FD6}" type="datetime1">
              <a:rPr lang="en-US" smtClean="0"/>
              <a:pPr/>
              <a:t>8/23/2020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6B7CF-5E62-4AC2-9BDF-A51A48E5E1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6979C-3444-4B17-85A0-71C99FC4A98D}" type="datetime1">
              <a:rPr lang="en-US" smtClean="0"/>
              <a:pPr/>
              <a:t>8/23/2020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6B7CF-5E62-4AC2-9BDF-A51A48E5E1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5285B-7620-41A6-913F-63613CDC8578}" type="datetime1">
              <a:rPr lang="en-US" smtClean="0"/>
              <a:pPr/>
              <a:t>8/23/2020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6B7CF-5E62-4AC2-9BDF-A51A48E5E1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F967A-41A1-49EB-9537-26C00C463D56}" type="datetime1">
              <a:rPr lang="en-US" smtClean="0"/>
              <a:pPr/>
              <a:t>8/23/2020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6B7CF-5E62-4AC2-9BDF-A51A48E5E1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78A874B-3908-40C1-A2F4-15234D595C9E}" type="datetime1">
              <a:rPr lang="en-US" smtClean="0"/>
              <a:pPr/>
              <a:t>8/23/2020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836B7CF-5E62-4AC2-9BDF-A51A48E5E1C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5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Mortazavi.M.H\Desktop\بلند پایه\Powerpoint\تصاویر\mentoring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2883" y="-304800"/>
            <a:ext cx="8218234" cy="73914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-76200"/>
            <a:ext cx="8229600" cy="18288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Mentoring</a:t>
            </a:r>
            <a:br>
              <a:rPr lang="en-US" sz="4000" dirty="0" smtClean="0"/>
            </a:br>
            <a:r>
              <a:rPr lang="fa-IR" sz="4000" dirty="0" smtClean="0"/>
              <a:t>(منتورینگ)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609600" y="5540375"/>
            <a:ext cx="6400800" cy="1752600"/>
          </a:xfrm>
        </p:spPr>
        <p:txBody>
          <a:bodyPr>
            <a:normAutofit/>
          </a:bodyPr>
          <a:lstStyle/>
          <a:p>
            <a:r>
              <a:rPr lang="fa-IR" dirty="0" smtClean="0">
                <a:solidFill>
                  <a:schemeClr val="bg1"/>
                </a:solidFill>
                <a:cs typeface="+mj-cs"/>
              </a:rPr>
              <a:t>سید محمد حسین مرتضوی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6B7CF-5E62-4AC2-9BDF-A51A48E5E1C1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نگاهی به برخی تجارب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Mitra" pitchFamily="2" charset="-78"/>
              </a:rPr>
              <a:t>نتایج نظر سنجی در 387 شرکت امریکایی</a:t>
            </a:r>
          </a:p>
          <a:p>
            <a:pPr lvl="1" algn="r" rtl="1"/>
            <a:r>
              <a:rPr lang="fa-IR" dirty="0" smtClean="0">
                <a:cs typeface="B Mitra" pitchFamily="2" charset="-78"/>
              </a:rPr>
              <a:t>توسعه شغلی 			62%</a:t>
            </a:r>
          </a:p>
          <a:p>
            <a:pPr lvl="1" algn="r" rtl="1"/>
            <a:r>
              <a:rPr lang="fa-IR" dirty="0" smtClean="0">
                <a:cs typeface="B Mitra" pitchFamily="2" charset="-78"/>
              </a:rPr>
              <a:t>بهبود مهارت های مدیریتی		71%</a:t>
            </a:r>
          </a:p>
          <a:p>
            <a:pPr lvl="1" algn="r" rtl="1"/>
            <a:r>
              <a:rPr lang="fa-IR" dirty="0" smtClean="0">
                <a:cs typeface="B Mitra" pitchFamily="2" charset="-78"/>
              </a:rPr>
              <a:t>تربیت رهبران جدید			66%</a:t>
            </a:r>
          </a:p>
          <a:p>
            <a:pPr lvl="1" algn="r" rtl="1"/>
            <a:r>
              <a:rPr lang="fa-IR" dirty="0" smtClean="0">
                <a:cs typeface="B Mitra" pitchFamily="2" charset="-78"/>
              </a:rPr>
              <a:t>قراردادن افراد با استعداد در مسیر ترقی	49%</a:t>
            </a:r>
          </a:p>
          <a:p>
            <a:pPr lvl="1" algn="r" rtl="1"/>
            <a:r>
              <a:rPr lang="fa-IR" dirty="0" smtClean="0">
                <a:cs typeface="B Mitra" pitchFamily="2" charset="-78"/>
              </a:rPr>
              <a:t>توسعه دانش فنی			30%</a:t>
            </a:r>
          </a:p>
          <a:p>
            <a:pPr algn="r" rtl="1"/>
            <a:endParaRPr lang="fa-IR" dirty="0" smtClean="0">
              <a:cs typeface="B Mitra" pitchFamily="2" charset="-78"/>
            </a:endParaRPr>
          </a:p>
          <a:p>
            <a:pPr algn="r" rtl="1"/>
            <a:r>
              <a:rPr lang="fa-IR" dirty="0" smtClean="0">
                <a:cs typeface="B Mitra" pitchFamily="2" charset="-78"/>
              </a:rPr>
              <a:t>در تحقیق دیگر  69% سازمان ها بر این باورند منتورینگ تاثیر مثبت در روند آموزش و توسعه مدیران دارد</a:t>
            </a:r>
            <a:endParaRPr lang="en-US" dirty="0">
              <a:cs typeface="B Mitra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6B7CF-5E62-4AC2-9BDF-A51A48E5E1C1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smtClean="0"/>
              <a:t>فرآیند منتورینگ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r" rtl="1">
              <a:lnSpc>
                <a:spcPct val="150000"/>
              </a:lnSpc>
            </a:pPr>
            <a:r>
              <a:rPr lang="fa-IR" dirty="0" smtClean="0">
                <a:cs typeface="B Mitra" pitchFamily="2" charset="-78"/>
              </a:rPr>
              <a:t>تشکیل 3 تا 4 جلسه در ماه </a:t>
            </a:r>
            <a:endParaRPr lang="en-US" dirty="0" smtClean="0">
              <a:cs typeface="B Mitra" pitchFamily="2" charset="-78"/>
            </a:endParaRPr>
          </a:p>
          <a:p>
            <a:pPr lvl="1" algn="r" rtl="1">
              <a:lnSpc>
                <a:spcPct val="150000"/>
              </a:lnSpc>
            </a:pPr>
            <a:r>
              <a:rPr lang="fa-IR" sz="2000" dirty="0" smtClean="0">
                <a:cs typeface="B Mitra" pitchFamily="2" charset="-78"/>
              </a:rPr>
              <a:t>هر جلسه به طور میانگین 45 دقیقه</a:t>
            </a:r>
          </a:p>
          <a:p>
            <a:pPr algn="r" rtl="1">
              <a:lnSpc>
                <a:spcPct val="150000"/>
              </a:lnSpc>
            </a:pPr>
            <a:r>
              <a:rPr lang="fa-IR" dirty="0" smtClean="0">
                <a:cs typeface="B Mitra" pitchFamily="2" charset="-78"/>
              </a:rPr>
              <a:t>یک تا سه جلسه اول خود افشاگری </a:t>
            </a:r>
            <a:r>
              <a:rPr lang="fa-IR" dirty="0" smtClean="0">
                <a:cs typeface="B Mitra" pitchFamily="2" charset="-78"/>
              </a:rPr>
              <a:t>منتی</a:t>
            </a:r>
            <a:endParaRPr lang="fa-IR" dirty="0" smtClean="0">
              <a:cs typeface="B Mitra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dirty="0" smtClean="0">
                <a:cs typeface="B Mitra" pitchFamily="2" charset="-78"/>
              </a:rPr>
              <a:t>روند کلی جلسات:</a:t>
            </a:r>
          </a:p>
          <a:p>
            <a:pPr lvl="1" algn="r" rtl="1">
              <a:lnSpc>
                <a:spcPct val="150000"/>
              </a:lnSpc>
              <a:buNone/>
            </a:pPr>
            <a:r>
              <a:rPr lang="fa-IR" dirty="0" smtClean="0">
                <a:cs typeface="B Mitra" pitchFamily="2" charset="-78"/>
              </a:rPr>
              <a:t>1- اکتشاف : کشف چالش های کلیدی منتی </a:t>
            </a:r>
          </a:p>
          <a:p>
            <a:pPr lvl="1" algn="r" rtl="1">
              <a:lnSpc>
                <a:spcPct val="150000"/>
              </a:lnSpc>
              <a:buNone/>
            </a:pPr>
            <a:r>
              <a:rPr lang="fa-IR" dirty="0" smtClean="0">
                <a:cs typeface="B Mitra" pitchFamily="2" charset="-78"/>
              </a:rPr>
              <a:t>2- توافقات: درک مشترک از موقعیت فعلی منتی و شناخت نقاط ضعف و قوت، فرصت ها یا زمینه های قابل بهبود ، تعیین اولویت های توسعه ای منتی</a:t>
            </a:r>
          </a:p>
          <a:p>
            <a:pPr lvl="1" algn="r" rtl="1">
              <a:lnSpc>
                <a:spcPct val="150000"/>
              </a:lnSpc>
              <a:buNone/>
            </a:pPr>
            <a:r>
              <a:rPr lang="fa-IR" dirty="0" smtClean="0">
                <a:cs typeface="B Mitra" pitchFamily="2" charset="-78"/>
              </a:rPr>
              <a:t>3- مرحله عملیاتی : با استفاده از رویکردهای تشویقی، تفکر خلاقانه، و نیز ارزیابی پیشرفت های منتی</a:t>
            </a:r>
          </a:p>
          <a:p>
            <a:pPr algn="r" rtl="1"/>
            <a:endParaRPr lang="en-US" dirty="0">
              <a:cs typeface="B Mitra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6B7CF-5E62-4AC2-9BDF-A51A48E5E1C1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 smtClean="0"/>
              <a:t>نقش های منتور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13960"/>
          </a:xfrm>
        </p:spPr>
        <p:txBody>
          <a:bodyPr/>
          <a:lstStyle/>
          <a:p>
            <a:pPr algn="r" rtl="1"/>
            <a:r>
              <a:rPr lang="fa-IR" dirty="0" smtClean="0">
                <a:cs typeface="B Mitra" pitchFamily="2" charset="-78"/>
              </a:rPr>
              <a:t>رعایت نوع منتورینگ</a:t>
            </a:r>
          </a:p>
          <a:p>
            <a:pPr lvl="1" algn="r" rtl="1"/>
            <a:r>
              <a:rPr lang="fa-IR" dirty="0" smtClean="0">
                <a:cs typeface="B Mitra" pitchFamily="2" charset="-78"/>
              </a:rPr>
              <a:t>هدایتی – غیر هدایتی</a:t>
            </a:r>
          </a:p>
          <a:p>
            <a:pPr lvl="1" algn="r" rtl="1">
              <a:buNone/>
            </a:pPr>
            <a:r>
              <a:rPr lang="fa-IR" dirty="0" smtClean="0">
                <a:cs typeface="B Mitra" pitchFamily="2" charset="-78"/>
              </a:rPr>
              <a:t>    مسؤول رابطه چه کسی است؟</a:t>
            </a:r>
          </a:p>
          <a:p>
            <a:pPr lvl="1" algn="r" rtl="1"/>
            <a:r>
              <a:rPr lang="fa-IR" dirty="0" smtClean="0">
                <a:cs typeface="B Mitra" pitchFamily="2" charset="-78"/>
              </a:rPr>
              <a:t>چالشی – پرورشی</a:t>
            </a:r>
          </a:p>
          <a:p>
            <a:pPr lvl="1" algn="r" rtl="1">
              <a:buNone/>
            </a:pPr>
            <a:r>
              <a:rPr lang="fa-IR" dirty="0" smtClean="0">
                <a:cs typeface="B Mitra" pitchFamily="2" charset="-78"/>
              </a:rPr>
              <a:t>    آیا به منتی نیرویی وارد شود؟ </a:t>
            </a:r>
          </a:p>
          <a:p>
            <a:pPr algn="r" rtl="1"/>
            <a:endParaRPr lang="en-US" dirty="0">
              <a:cs typeface="B Mitra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6B7CF-5E62-4AC2-9BDF-A51A48E5E1C1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5" name="Diagram 4"/>
          <p:cNvGraphicFramePr/>
          <p:nvPr/>
        </p:nvGraphicFramePr>
        <p:xfrm>
          <a:off x="76200" y="2133600"/>
          <a:ext cx="5715000" cy="3962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0" y="3648670"/>
            <a:ext cx="1600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3600" dirty="0" smtClean="0">
                <a:cs typeface="B Mitra" pitchFamily="2" charset="-78"/>
              </a:rPr>
              <a:t>چالشی</a:t>
            </a:r>
          </a:p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286000" y="1524000"/>
            <a:ext cx="1600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3600" dirty="0" smtClean="0">
                <a:cs typeface="B Mitra" pitchFamily="2" charset="-78"/>
              </a:rPr>
              <a:t>هدایتی</a:t>
            </a:r>
          </a:p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209800" y="5934670"/>
            <a:ext cx="1600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3600" dirty="0" smtClean="0">
                <a:cs typeface="B Mitra" pitchFamily="2" charset="-78"/>
              </a:rPr>
              <a:t>غیر هدایتی</a:t>
            </a:r>
          </a:p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876800" y="3733800"/>
            <a:ext cx="1600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3600" dirty="0" smtClean="0">
                <a:cs typeface="B Mitra" pitchFamily="2" charset="-78"/>
              </a:rPr>
              <a:t>پرورشی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2">
        <p:bldAsOne/>
      </p:bldGraphic>
      <p:bldP spid="7" grpId="0"/>
      <p:bldP spid="10" grpId="0"/>
      <p:bldP spid="11" grpId="0"/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</a:t>
            </a:r>
            <a:r>
              <a:rPr lang="fa-IR" dirty="0" smtClean="0"/>
              <a:t>نقش </a:t>
            </a:r>
            <a:r>
              <a:rPr lang="fa-IR" dirty="0" smtClean="0"/>
              <a:t>های </a:t>
            </a:r>
            <a:r>
              <a:rPr lang="fa-IR" dirty="0" smtClean="0"/>
              <a:t>منتور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/>
            <a:r>
              <a:rPr lang="fa-IR" dirty="0" smtClean="0"/>
              <a:t>مربی</a:t>
            </a:r>
            <a:endParaRPr lang="fa-IR" dirty="0" smtClean="0"/>
          </a:p>
          <a:p>
            <a:pPr lvl="1" algn="r" rtl="1"/>
            <a:r>
              <a:rPr lang="fa-IR" dirty="0" smtClean="0"/>
              <a:t>ارائه چشم انداز، آموزش، تامین اطلاعات، نصیحت، معرفی بیشتر سازمان</a:t>
            </a:r>
          </a:p>
          <a:p>
            <a:pPr lvl="1" algn="r" rtl="1">
              <a:buNone/>
            </a:pPr>
            <a:endParaRPr lang="fa-IR" dirty="0" smtClean="0"/>
          </a:p>
          <a:p>
            <a:pPr algn="r" rtl="1"/>
            <a:r>
              <a:rPr lang="fa-IR" dirty="0" smtClean="0"/>
              <a:t>حمایتی</a:t>
            </a:r>
          </a:p>
          <a:p>
            <a:pPr lvl="1" algn="r" rtl="1"/>
            <a:r>
              <a:rPr lang="fa-IR" dirty="0" smtClean="0"/>
              <a:t>تعریف از منتی در مقابل رده های بالاتر، مقابله با فشارها، ایجاد پذیرش برای برنامه ها</a:t>
            </a:r>
          </a:p>
          <a:p>
            <a:pPr lvl="1" algn="r" rtl="1">
              <a:buNone/>
            </a:pPr>
            <a:endParaRPr lang="fa-IR" dirty="0" smtClean="0"/>
          </a:p>
          <a:p>
            <a:pPr algn="r" rtl="1"/>
            <a:r>
              <a:rPr lang="fa-IR" dirty="0" smtClean="0"/>
              <a:t>تامین تکالیف چالش زا</a:t>
            </a:r>
          </a:p>
          <a:p>
            <a:pPr lvl="1" algn="r" rtl="1"/>
            <a:r>
              <a:rPr lang="fa-IR" dirty="0" smtClean="0"/>
              <a:t>استانداربالای عملکرد، ایجاد شرایط آموزش، مشکلات را به شکل فرصت نشان دادن، خلاقانه و شفاف تر فکر کردن</a:t>
            </a:r>
          </a:p>
          <a:p>
            <a:pPr lvl="1" algn="r" rtl="1">
              <a:buNone/>
            </a:pPr>
            <a:endParaRPr lang="fa-I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6B7CF-5E62-4AC2-9BDF-A51A48E5E1C1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3</a:t>
            </a:r>
            <a:r>
              <a:rPr lang="fa-IR" dirty="0" smtClean="0"/>
              <a:t>نقش </a:t>
            </a:r>
            <a:r>
              <a:rPr lang="fa-IR" dirty="0"/>
              <a:t>های منتور 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0602181"/>
              </p:ext>
            </p:extLst>
          </p:nvPr>
        </p:nvGraphicFramePr>
        <p:xfrm>
          <a:off x="5468620" y="2209799"/>
          <a:ext cx="2837180" cy="3094502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2837180"/>
              </a:tblGrid>
              <a:tr h="609601">
                <a:tc>
                  <a:txBody>
                    <a:bodyPr/>
                    <a:lstStyle/>
                    <a:p>
                      <a:pPr marL="0" indent="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fa-I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نقش های مرتبط با ارتقای شغلی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339628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1400" dirty="0">
                          <a:effectLst/>
                        </a:rPr>
                        <a:t>آموزش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679254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1400" dirty="0">
                          <a:effectLst/>
                        </a:rPr>
                        <a:t>حمایت  و یا محافظت در برابر مخاطرت شغلی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63858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1400" dirty="0">
                          <a:effectLst/>
                        </a:rPr>
                        <a:t>ایجاد چالش یا تکالیف ارتقا دهنده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339628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1400" dirty="0">
                          <a:effectLst/>
                        </a:rPr>
                        <a:t>ایجاد شرایط مطرح شدن (دیده شدن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339628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1400" dirty="0">
                          <a:effectLst/>
                        </a:rPr>
                        <a:t>ایجاد دسترسی به منابع گوناگون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322905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1400" dirty="0">
                          <a:effectLst/>
                        </a:rPr>
                        <a:t>توسعه شبکه ارتباطی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6B7CF-5E62-4AC2-9BDF-A51A48E5E1C1}" type="slidenum">
              <a:rPr lang="en-US" smtClean="0"/>
              <a:pPr/>
              <a:t>14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9540301"/>
              </p:ext>
            </p:extLst>
          </p:nvPr>
        </p:nvGraphicFramePr>
        <p:xfrm>
          <a:off x="1064895" y="2209800"/>
          <a:ext cx="2745105" cy="2887938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2745105"/>
              </a:tblGrid>
              <a:tr h="533400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1400" dirty="0" smtClean="0">
                          <a:effectLst/>
                        </a:rPr>
                        <a:t>نقش</a:t>
                      </a:r>
                      <a:r>
                        <a:rPr lang="fa-IR" sz="1400" baseline="0" dirty="0" smtClean="0">
                          <a:effectLst/>
                        </a:rPr>
                        <a:t> های روانشناسانه منتور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344720">
                <a:tc>
                  <a:txBody>
                    <a:bodyPr/>
                    <a:lstStyle/>
                    <a:p>
                      <a:pPr marL="0" indent="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1400" dirty="0">
                          <a:effectLst/>
                        </a:rPr>
                        <a:t>حمایت شخصیتی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344720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1400" dirty="0">
                          <a:effectLst/>
                        </a:rPr>
                        <a:t>دوست و رفیق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645418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1400" dirty="0">
                          <a:effectLst/>
                        </a:rPr>
                        <a:t>پذیرش منتی با تمام ویژگی هایش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344720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1400" dirty="0">
                          <a:effectLst/>
                        </a:rPr>
                        <a:t>راهنمایی و مشاوره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674960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1400" dirty="0">
                          <a:effectLst/>
                        </a:rPr>
                        <a:t>الگوی </a:t>
                      </a:r>
                      <a:r>
                        <a:rPr lang="fa-IR" sz="1400" dirty="0" smtClean="0">
                          <a:effectLst/>
                        </a:rPr>
                        <a:t>شخصیتی</a:t>
                      </a:r>
                    </a:p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1400" dirty="0" smtClean="0">
                          <a:effectLst/>
                        </a:rPr>
                        <a:t> </a:t>
                      </a:r>
                      <a:r>
                        <a:rPr lang="en-US" sz="1400" dirty="0">
                          <a:effectLst/>
                        </a:rPr>
                        <a:t>(role modeling)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-2088515" y="65770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altLang="fa-IR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منتور در طول جلسه چه نقش هایی ایفا کرد :</a:t>
            </a:r>
            <a:endParaRPr kumimoji="0" lang="en-US" altLang="fa-I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a-IR" altLang="fa-IR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نقش های مرتبط با ارتقای شغلی :</a:t>
            </a:r>
            <a:endParaRPr kumimoji="0" lang="en-US" altLang="fa-I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a-IR" altLang="fa-IR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نقش های روانشناسانه </a:t>
            </a:r>
            <a:endParaRPr kumimoji="0" lang="en-US" altLang="fa-I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fa-I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10469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a-IR" dirty="0" smtClean="0"/>
              <a:t>راه </a:t>
            </a:r>
            <a:r>
              <a:rPr lang="fa-IR" dirty="0" smtClean="0"/>
              <a:t>حل های</a:t>
            </a:r>
            <a:r>
              <a:rPr lang="fa-IR" dirty="0"/>
              <a:t> توسعه </a:t>
            </a:r>
            <a:r>
              <a:rPr lang="fa-IR" dirty="0"/>
              <a:t>منابع </a:t>
            </a:r>
            <a:r>
              <a:rPr lang="fa-IR" dirty="0" smtClean="0"/>
              <a:t>انسانی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>
                <a:cs typeface="B Mitra" pitchFamily="2" charset="-78"/>
              </a:rPr>
              <a:t>(HRD</a:t>
            </a:r>
            <a:r>
              <a:rPr lang="en-US" dirty="0" smtClean="0">
                <a:cs typeface="B Mitra" pitchFamily="2" charset="-78"/>
              </a:rPr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r" rtl="1"/>
            <a:r>
              <a:rPr lang="fa-IR" sz="3600" dirty="0" smtClean="0">
                <a:cs typeface="B Mitra" pitchFamily="2" charset="-78"/>
              </a:rPr>
              <a:t>غنای </a:t>
            </a:r>
            <a:r>
              <a:rPr lang="fa-IR" sz="3600" dirty="0" smtClean="0">
                <a:cs typeface="B Mitra" pitchFamily="2" charset="-78"/>
              </a:rPr>
              <a:t>شغلی</a:t>
            </a:r>
          </a:p>
          <a:p>
            <a:pPr lvl="1" algn="r" rtl="1"/>
            <a:r>
              <a:rPr lang="fa-IR" sz="3600" dirty="0" smtClean="0">
                <a:cs typeface="B Mitra" pitchFamily="2" charset="-78"/>
              </a:rPr>
              <a:t>آموزش</a:t>
            </a:r>
          </a:p>
          <a:p>
            <a:pPr lvl="1" algn="r" rtl="1"/>
            <a:r>
              <a:rPr lang="fa-IR" sz="4400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Mitra" pitchFamily="2" charset="-78"/>
              </a:rPr>
              <a:t>منتورینگ</a:t>
            </a:r>
          </a:p>
          <a:p>
            <a:pPr lvl="1" algn="r" rtl="1"/>
            <a:endParaRPr lang="en-US" dirty="0">
              <a:cs typeface="B Mitra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6B7CF-5E62-4AC2-9BDF-A51A48E5E1C1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5" name="Picture 4" descr="Human-resources-developmen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00" y="3200400"/>
            <a:ext cx="5386552" cy="31242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uman-resource-developmen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flipH="1">
            <a:off x="685800" y="838200"/>
            <a:ext cx="10210800" cy="52578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softEdge rad="63500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990600" y="76200"/>
            <a:ext cx="7086600" cy="1828800"/>
          </a:xfrm>
        </p:spPr>
        <p:txBody>
          <a:bodyPr/>
          <a:lstStyle/>
          <a:p>
            <a:r>
              <a:rPr lang="en-US" dirty="0" smtClean="0">
                <a:solidFill>
                  <a:schemeClr val="bg2">
                    <a:lumMod val="75000"/>
                  </a:schemeClr>
                </a:solidFill>
              </a:rPr>
              <a:t>Mentoring</a:t>
            </a:r>
            <a:endParaRPr lang="en-US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990600" y="1981200"/>
            <a:ext cx="7086600" cy="1509712"/>
          </a:xfrm>
        </p:spPr>
        <p:txBody>
          <a:bodyPr>
            <a:normAutofit/>
          </a:bodyPr>
          <a:lstStyle/>
          <a:p>
            <a:r>
              <a:rPr lang="fa-IR" sz="2400" dirty="0" smtClean="0">
                <a:solidFill>
                  <a:schemeClr val="bg2">
                    <a:lumMod val="75000"/>
                  </a:schemeClr>
                </a:solidFill>
              </a:rPr>
              <a:t>یکی از راه های توسعه منابع انسانی</a:t>
            </a:r>
            <a:endParaRPr lang="en-US" sz="24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6B7CF-5E62-4AC2-9BDF-A51A48E5E1C1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معرفی کلی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09160"/>
          </a:xfrm>
        </p:spPr>
        <p:txBody>
          <a:bodyPr/>
          <a:lstStyle/>
          <a:p>
            <a:pPr algn="r" rtl="1"/>
            <a:r>
              <a:rPr lang="fa-IR" dirty="0" smtClean="0">
                <a:cs typeface="B Mitra" pitchFamily="2" charset="-78"/>
              </a:rPr>
              <a:t>تعریف</a:t>
            </a:r>
          </a:p>
          <a:p>
            <a:pPr lvl="1" algn="r" rtl="1"/>
            <a:r>
              <a:rPr lang="fa-IR" dirty="0" smtClean="0">
                <a:cs typeface="B Mitra" pitchFamily="2" charset="-78"/>
              </a:rPr>
              <a:t>کمک خارج از روابط </a:t>
            </a:r>
            <a:r>
              <a:rPr lang="fa-IR" dirty="0" smtClean="0">
                <a:cs typeface="B Mitra" pitchFamily="2" charset="-78"/>
              </a:rPr>
              <a:t>رسمی شغلی جهت </a:t>
            </a:r>
            <a:r>
              <a:rPr lang="fa-IR" dirty="0" smtClean="0">
                <a:cs typeface="B Mitra" pitchFamily="2" charset="-78"/>
              </a:rPr>
              <a:t>انتقال دانش و تجربه</a:t>
            </a:r>
          </a:p>
          <a:p>
            <a:pPr lvl="1" algn="r" rtl="1"/>
            <a:r>
              <a:rPr lang="fa-IR" dirty="0" smtClean="0">
                <a:cs typeface="B Mitra" pitchFamily="2" charset="-78"/>
              </a:rPr>
              <a:t>توافق دو جانبه دو نفر برای حمایت روانی و </a:t>
            </a:r>
            <a:r>
              <a:rPr lang="fa-IR" dirty="0" smtClean="0">
                <a:cs typeface="B Mitra" pitchFamily="2" charset="-78"/>
              </a:rPr>
              <a:t>شغلی</a:t>
            </a:r>
          </a:p>
          <a:p>
            <a:pPr lvl="1" algn="r" rtl="1"/>
            <a:endParaRPr lang="fa-IR" dirty="0" smtClean="0">
              <a:cs typeface="B Mitra" pitchFamily="2" charset="-78"/>
            </a:endParaRPr>
          </a:p>
          <a:p>
            <a:pPr algn="r" rtl="1"/>
            <a:r>
              <a:rPr lang="fa-IR" dirty="0" smtClean="0">
                <a:cs typeface="B Mitra" pitchFamily="2" charset="-78"/>
              </a:rPr>
              <a:t>سابقه موضوع</a:t>
            </a:r>
          </a:p>
          <a:p>
            <a:pPr lvl="1" algn="r" rtl="1"/>
            <a:r>
              <a:rPr lang="fa-IR" dirty="0" smtClean="0">
                <a:cs typeface="B Mitra" pitchFamily="2" charset="-78"/>
              </a:rPr>
              <a:t>سابقه </a:t>
            </a:r>
            <a:r>
              <a:rPr lang="fa-IR" dirty="0" smtClean="0">
                <a:cs typeface="B Mitra" pitchFamily="2" charset="-78"/>
              </a:rPr>
              <a:t>تاریخی : فرهنگ استاد-شاگردی</a:t>
            </a:r>
            <a:endParaRPr lang="fa-IR" dirty="0" smtClean="0">
              <a:cs typeface="B Mitra" pitchFamily="2" charset="-78"/>
            </a:endParaRPr>
          </a:p>
          <a:p>
            <a:pPr lvl="1" algn="r" rtl="1"/>
            <a:r>
              <a:rPr lang="fa-IR" dirty="0" smtClean="0">
                <a:cs typeface="B Mitra" pitchFamily="2" charset="-78"/>
              </a:rPr>
              <a:t>بحث نوین آکادمیک از اواسط </a:t>
            </a:r>
            <a:r>
              <a:rPr lang="fa-IR" dirty="0" smtClean="0">
                <a:cs typeface="B Mitra" pitchFamily="2" charset="-78"/>
              </a:rPr>
              <a:t>دهه80  و پیاده سازی در کشورهایی مثل آمریکا</a:t>
            </a:r>
          </a:p>
          <a:p>
            <a:pPr lvl="1" algn="r" rtl="1"/>
            <a:endParaRPr lang="fa-IR" dirty="0" smtClean="0">
              <a:cs typeface="B Mitra" pitchFamily="2" charset="-78"/>
            </a:endParaRPr>
          </a:p>
          <a:p>
            <a:pPr algn="r" rtl="1"/>
            <a:r>
              <a:rPr lang="fa-IR" dirty="0" smtClean="0">
                <a:cs typeface="B Mitra" pitchFamily="2" charset="-78"/>
              </a:rPr>
              <a:t>ساختار نظری</a:t>
            </a:r>
          </a:p>
          <a:p>
            <a:pPr lvl="1" algn="r" rtl="1"/>
            <a:r>
              <a:rPr lang="fa-IR" dirty="0" smtClean="0">
                <a:cs typeface="B Mitra" pitchFamily="2" charset="-78"/>
              </a:rPr>
              <a:t>مبتنی بر نظریه مراتب شغلی </a:t>
            </a:r>
            <a:r>
              <a:rPr lang="en-US" dirty="0" smtClean="0">
                <a:cs typeface="B Mitra" pitchFamily="2" charset="-78"/>
              </a:rPr>
              <a:t>(Career stage theory</a:t>
            </a:r>
            <a:r>
              <a:rPr lang="en-US" dirty="0" smtClean="0">
                <a:cs typeface="B Mitra" pitchFamily="2" charset="-78"/>
              </a:rPr>
              <a:t>)</a:t>
            </a:r>
            <a:endParaRPr lang="en-US" dirty="0" smtClean="0">
              <a:cs typeface="B Mitra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6B7CF-5E62-4AC2-9BDF-A51A48E5E1C1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انواع </a:t>
            </a:r>
            <a:r>
              <a:rPr lang="fa-IR" dirty="0"/>
              <a:t>کلی منتورینگ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0" y="1387475"/>
          <a:ext cx="8915400" cy="52419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6B7CF-5E62-4AC2-9BDF-A51A48E5E1C1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6" name="Picture 5" descr="mentoring-logo.jpg"/>
          <p:cNvPicPr>
            <a:picLocks noChangeAspect="1"/>
          </p:cNvPicPr>
          <p:nvPr/>
        </p:nvPicPr>
        <p:blipFill>
          <a:blip r:embed="rId7" cstate="print"/>
          <a:srcRect r="3544"/>
          <a:stretch>
            <a:fillRect/>
          </a:stretch>
        </p:blipFill>
        <p:spPr>
          <a:xfrm>
            <a:off x="3488436" y="2895600"/>
            <a:ext cx="2074164" cy="2150364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 smtClean="0"/>
              <a:t>دستاوردها برای منتی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Mitra" pitchFamily="2" charset="-78"/>
              </a:rPr>
              <a:t>دستیابی به دانش های تجربی</a:t>
            </a:r>
          </a:p>
          <a:p>
            <a:pPr algn="r" rtl="1"/>
            <a:r>
              <a:rPr lang="fa-IR" dirty="0" smtClean="0">
                <a:cs typeface="B Mitra" pitchFamily="2" charset="-78"/>
              </a:rPr>
              <a:t>توسعه شبکه ارتباطی</a:t>
            </a:r>
          </a:p>
          <a:p>
            <a:pPr algn="r" rtl="1"/>
            <a:r>
              <a:rPr lang="fa-IR" dirty="0" smtClean="0">
                <a:cs typeface="B Mitra" pitchFamily="2" charset="-78"/>
              </a:rPr>
              <a:t>آرامش روانی</a:t>
            </a:r>
          </a:p>
          <a:p>
            <a:pPr algn="r" rtl="1"/>
            <a:r>
              <a:rPr lang="fa-IR" dirty="0" smtClean="0">
                <a:cs typeface="B Mitra" pitchFamily="2" charset="-78"/>
              </a:rPr>
              <a:t>کمک به تثبیت و ارتقاء شغلی</a:t>
            </a:r>
          </a:p>
          <a:p>
            <a:pPr lvl="1" algn="r" rtl="1">
              <a:buNone/>
            </a:pPr>
            <a:endParaRPr lang="fa-IR" dirty="0" smtClean="0">
              <a:cs typeface="B Mitra" pitchFamily="2" charset="-78"/>
            </a:endParaRPr>
          </a:p>
          <a:p>
            <a:pPr lvl="1" algn="r" rtl="1">
              <a:buNone/>
            </a:pPr>
            <a:endParaRPr lang="fa-IR" dirty="0" smtClean="0">
              <a:cs typeface="B Mitra" pitchFamily="2" charset="-78"/>
            </a:endParaRPr>
          </a:p>
          <a:p>
            <a:pPr lvl="1" algn="r" rtl="1"/>
            <a:endParaRPr lang="fa-IR" dirty="0" smtClean="0">
              <a:cs typeface="B Mitra" pitchFamily="2" charset="-78"/>
            </a:endParaRPr>
          </a:p>
          <a:p>
            <a:pPr lvl="1" algn="r" rtl="1"/>
            <a:endParaRPr lang="en-US" dirty="0">
              <a:cs typeface="B Mitra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6B7CF-5E62-4AC2-9BDF-A51A48E5E1C1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6" name="Picture 5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400" y="1676400"/>
            <a:ext cx="2788920" cy="4191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 smtClean="0"/>
              <a:t>دستاورها برای منتور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dirty="0" smtClean="0">
                <a:cs typeface="B Mitra" pitchFamily="2" charset="-78"/>
              </a:rPr>
              <a:t>رضایت روانی</a:t>
            </a:r>
          </a:p>
          <a:p>
            <a:pPr algn="r" rtl="1"/>
            <a:r>
              <a:rPr lang="fa-IR" dirty="0" smtClean="0">
                <a:cs typeface="B Mitra" pitchFamily="2" charset="-78"/>
              </a:rPr>
              <a:t>دستیابی به دانش های نوین</a:t>
            </a:r>
          </a:p>
          <a:p>
            <a:pPr algn="r" rtl="1"/>
            <a:r>
              <a:rPr lang="fa-IR" dirty="0" smtClean="0">
                <a:cs typeface="B Mitra" pitchFamily="2" charset="-78"/>
              </a:rPr>
              <a:t>ارتقای جایگاه اعتباری در بین هم رده ها</a:t>
            </a:r>
          </a:p>
          <a:p>
            <a:pPr algn="r" rtl="1"/>
            <a:r>
              <a:rPr lang="fa-IR" dirty="0" smtClean="0">
                <a:cs typeface="B Mitra" pitchFamily="2" charset="-78"/>
              </a:rPr>
              <a:t>احساس پویای و خلاقیت</a:t>
            </a:r>
          </a:p>
          <a:p>
            <a:pPr lvl="1" algn="r" rtl="1">
              <a:buNone/>
            </a:pPr>
            <a:endParaRPr lang="fa-IR" dirty="0" smtClean="0">
              <a:cs typeface="B Mitra" pitchFamily="2" charset="-78"/>
            </a:endParaRPr>
          </a:p>
          <a:p>
            <a:pPr algn="r" rtl="1">
              <a:buNone/>
            </a:pPr>
            <a:endParaRPr lang="fa-IR" dirty="0" smtClean="0">
              <a:cs typeface="B Mitra" pitchFamily="2" charset="-78"/>
            </a:endParaRPr>
          </a:p>
          <a:p>
            <a:pPr lvl="1" algn="r" rtl="1"/>
            <a:endParaRPr lang="fa-IR" dirty="0" smtClean="0">
              <a:cs typeface="B Mitra" pitchFamily="2" charset="-78"/>
            </a:endParaRPr>
          </a:p>
          <a:p>
            <a:pPr lvl="1" algn="r" rtl="1">
              <a:buNone/>
            </a:pPr>
            <a:endParaRPr lang="fa-IR" dirty="0" smtClean="0">
              <a:cs typeface="B Mitra" pitchFamily="2" charset="-78"/>
            </a:endParaRPr>
          </a:p>
          <a:p>
            <a:pPr lvl="1" algn="r" rtl="1"/>
            <a:endParaRPr lang="en-US" dirty="0">
              <a:cs typeface="B Mitra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6B7CF-5E62-4AC2-9BDF-A51A48E5E1C1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10241" name="Picture 1" descr="C:\Documents and Settings\Mortazavi.M.H\Desktop\بلند پایه\Powerpoint\تصاویر\picture_mentorin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3188890"/>
            <a:ext cx="2971800" cy="2983309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0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 smtClean="0"/>
              <a:t>عوامل اثر گذار از جانب منتی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Mitra" pitchFamily="2" charset="-78"/>
              </a:rPr>
              <a:t>میزان روحیه خود نظارتی</a:t>
            </a:r>
            <a:r>
              <a:rPr lang="en-US" dirty="0" smtClean="0">
                <a:cs typeface="B Mitra" pitchFamily="2" charset="-78"/>
              </a:rPr>
              <a:t> </a:t>
            </a:r>
            <a:r>
              <a:rPr lang="en-US" sz="2000" dirty="0" smtClean="0">
                <a:cs typeface="B Mitra" pitchFamily="2" charset="-78"/>
              </a:rPr>
              <a:t>(Self-monitoring) </a:t>
            </a:r>
            <a:endParaRPr lang="fa-IR" sz="2000" dirty="0" smtClean="0">
              <a:cs typeface="B Mitra" pitchFamily="2" charset="-78"/>
            </a:endParaRPr>
          </a:p>
          <a:p>
            <a:pPr algn="r" rtl="1"/>
            <a:r>
              <a:rPr lang="fa-IR" dirty="0" smtClean="0">
                <a:cs typeface="B Mitra" pitchFamily="2" charset="-78"/>
              </a:rPr>
              <a:t>ثبات احساسی- روانی</a:t>
            </a:r>
            <a:r>
              <a:rPr lang="en-US" dirty="0" smtClean="0">
                <a:cs typeface="B Mitra" pitchFamily="2" charset="-78"/>
              </a:rPr>
              <a:t> </a:t>
            </a:r>
            <a:r>
              <a:rPr lang="en-US" sz="2000" dirty="0" smtClean="0">
                <a:cs typeface="B Mitra" pitchFamily="2" charset="-78"/>
              </a:rPr>
              <a:t>(Emotional stability) </a:t>
            </a:r>
            <a:endParaRPr lang="fa-IR" sz="2000" dirty="0" smtClean="0">
              <a:cs typeface="B Mitra" pitchFamily="2" charset="-78"/>
            </a:endParaRPr>
          </a:p>
          <a:p>
            <a:pPr algn="r" rtl="1"/>
            <a:r>
              <a:rPr lang="fa-IR" dirty="0" smtClean="0">
                <a:cs typeface="B Mitra" pitchFamily="2" charset="-78"/>
              </a:rPr>
              <a:t>هوش کلی</a:t>
            </a:r>
            <a:r>
              <a:rPr lang="en-US" dirty="0" smtClean="0">
                <a:cs typeface="B Mitra" pitchFamily="2" charset="-78"/>
              </a:rPr>
              <a:t>  </a:t>
            </a:r>
            <a:r>
              <a:rPr lang="en-US" sz="2000" dirty="0" smtClean="0">
                <a:cs typeface="B Mitra" pitchFamily="2" charset="-78"/>
              </a:rPr>
              <a:t>(General intelligence) </a:t>
            </a:r>
            <a:endParaRPr lang="fa-IR" sz="2000" dirty="0" smtClean="0">
              <a:cs typeface="B Mitra" pitchFamily="2" charset="-78"/>
            </a:endParaRPr>
          </a:p>
          <a:p>
            <a:pPr algn="r" rtl="1"/>
            <a:r>
              <a:rPr lang="fa-IR" dirty="0" smtClean="0">
                <a:cs typeface="B Mitra" pitchFamily="2" charset="-78"/>
              </a:rPr>
              <a:t>نوع مرکزیت کنترل روانی </a:t>
            </a:r>
            <a:r>
              <a:rPr lang="en-US" sz="2000" dirty="0" smtClean="0">
                <a:cs typeface="B Mitra" pitchFamily="2" charset="-78"/>
              </a:rPr>
              <a:t>(Locus of Control) </a:t>
            </a:r>
            <a:endParaRPr lang="fa-IR" sz="2000" dirty="0" smtClean="0">
              <a:cs typeface="B Mitra" pitchFamily="2" charset="-78"/>
            </a:endParaRPr>
          </a:p>
          <a:p>
            <a:pPr lvl="1" algn="r" rtl="1"/>
            <a:r>
              <a:rPr lang="fa-IR" dirty="0" smtClean="0">
                <a:cs typeface="B Mitra" pitchFamily="2" charset="-78"/>
              </a:rPr>
              <a:t>درونی - بیرونی </a:t>
            </a:r>
            <a:r>
              <a:rPr lang="en-US" sz="2000" dirty="0" smtClean="0">
                <a:cs typeface="B Mitra" pitchFamily="2" charset="-78"/>
              </a:rPr>
              <a:t>(Internal – External) </a:t>
            </a:r>
            <a:endParaRPr lang="fa-IR" sz="2000" dirty="0" smtClean="0">
              <a:cs typeface="B Mitra" pitchFamily="2" charset="-78"/>
            </a:endParaRPr>
          </a:p>
          <a:p>
            <a:pPr lvl="1" algn="r" rtl="1"/>
            <a:endParaRPr lang="fa-IR" dirty="0" smtClean="0">
              <a:cs typeface="B Mitra" pitchFamily="2" charset="-78"/>
            </a:endParaRPr>
          </a:p>
          <a:p>
            <a:pPr lvl="1" algn="r" rtl="1">
              <a:buNone/>
            </a:pPr>
            <a:endParaRPr lang="fa-IR" dirty="0" smtClean="0">
              <a:cs typeface="B Mitra" pitchFamily="2" charset="-78"/>
            </a:endParaRPr>
          </a:p>
          <a:p>
            <a:pPr lvl="1" algn="r" rtl="1">
              <a:buNone/>
            </a:pPr>
            <a:endParaRPr lang="en-US" dirty="0">
              <a:cs typeface="B Mitra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6B7CF-5E62-4AC2-9BDF-A51A48E5E1C1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8193" name="Picture 1" descr="C:\Documents and Settings\Mortazavi.M.H\Desktop\بلند پایه\Powerpoint\تصاویر\mentor-and-proteg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4363278"/>
            <a:ext cx="2971800" cy="18089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مشخصات منتور ایده آل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r" rtl="1">
              <a:lnSpc>
                <a:spcPct val="150000"/>
              </a:lnSpc>
            </a:pPr>
            <a:r>
              <a:rPr lang="fa-IR" dirty="0" smtClean="0">
                <a:cs typeface="B Mitra" pitchFamily="2" charset="-78"/>
              </a:rPr>
              <a:t>شناخت درست ازسازمان و ارزش های آن</a:t>
            </a:r>
          </a:p>
          <a:p>
            <a:pPr algn="r" rtl="1">
              <a:lnSpc>
                <a:spcPct val="150000"/>
              </a:lnSpc>
            </a:pPr>
            <a:r>
              <a:rPr lang="fa-IR" dirty="0" smtClean="0">
                <a:cs typeface="B Mitra" pitchFamily="2" charset="-78"/>
              </a:rPr>
              <a:t>درک درست از مهارت های مورد نیاز منتی</a:t>
            </a:r>
          </a:p>
          <a:p>
            <a:pPr algn="r" rtl="1">
              <a:lnSpc>
                <a:spcPct val="150000"/>
              </a:lnSpc>
            </a:pPr>
            <a:r>
              <a:rPr lang="fa-IR" dirty="0" smtClean="0">
                <a:cs typeface="B Mitra" pitchFamily="2" charset="-78"/>
              </a:rPr>
              <a:t>مهارت های ارتباطی همچون خوب گوش دادن، درک زبان بدن و...</a:t>
            </a:r>
          </a:p>
          <a:p>
            <a:pPr algn="r" rtl="1">
              <a:lnSpc>
                <a:spcPct val="150000"/>
              </a:lnSpc>
            </a:pPr>
            <a:r>
              <a:rPr lang="fa-IR" dirty="0" smtClean="0">
                <a:cs typeface="B Mitra" pitchFamily="2" charset="-78"/>
              </a:rPr>
              <a:t>توانایی ایجاد انگیزه در منتی</a:t>
            </a:r>
          </a:p>
          <a:p>
            <a:pPr algn="r" rtl="1">
              <a:lnSpc>
                <a:spcPct val="150000"/>
              </a:lnSpc>
            </a:pPr>
            <a:r>
              <a:rPr lang="fa-IR" dirty="0" smtClean="0">
                <a:cs typeface="B Mitra" pitchFamily="2" charset="-78"/>
              </a:rPr>
              <a:t>مهارت مدیدریت یک رابطه دوستانه (اعتماد متقابل، همدلی و...)</a:t>
            </a:r>
          </a:p>
          <a:p>
            <a:pPr algn="r" rtl="1">
              <a:lnSpc>
                <a:spcPct val="150000"/>
              </a:lnSpc>
            </a:pPr>
            <a:r>
              <a:rPr lang="fa-IR" dirty="0" smtClean="0">
                <a:cs typeface="B Mitra" pitchFamily="2" charset="-78"/>
              </a:rPr>
              <a:t>امین و رازداربودن</a:t>
            </a:r>
          </a:p>
          <a:p>
            <a:pPr algn="r" rtl="1">
              <a:lnSpc>
                <a:spcPct val="150000"/>
              </a:lnSpc>
            </a:pPr>
            <a:r>
              <a:rPr lang="fa-IR" dirty="0" smtClean="0">
                <a:cs typeface="B Mitra" pitchFamily="2" charset="-78"/>
              </a:rPr>
              <a:t>توانایی هدف گذاری</a:t>
            </a:r>
            <a:endParaRPr lang="en-US" dirty="0" smtClean="0">
              <a:cs typeface="B Mitra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6B7CF-5E62-4AC2-9BDF-A51A48E5E1C1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3589</TotalTime>
  <Words>530</Words>
  <Application>Microsoft Office PowerPoint</Application>
  <PresentationFormat>On-screen Show (4:3)</PresentationFormat>
  <Paragraphs>130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5" baseType="lpstr">
      <vt:lpstr>Arial</vt:lpstr>
      <vt:lpstr>B Mitra</vt:lpstr>
      <vt:lpstr>Book Antiqua</vt:lpstr>
      <vt:lpstr>Calibri</vt:lpstr>
      <vt:lpstr>Lucida Sans</vt:lpstr>
      <vt:lpstr>Tahoma</vt:lpstr>
      <vt:lpstr>Times New Roman</vt:lpstr>
      <vt:lpstr>Wingdings</vt:lpstr>
      <vt:lpstr>Wingdings 2</vt:lpstr>
      <vt:lpstr>Wingdings 3</vt:lpstr>
      <vt:lpstr>Apex</vt:lpstr>
      <vt:lpstr>Mentoring (منتورینگ)</vt:lpstr>
      <vt:lpstr>راه حل های توسعه منابع انسانی (HRD)</vt:lpstr>
      <vt:lpstr>Mentoring</vt:lpstr>
      <vt:lpstr>معرفی کلی</vt:lpstr>
      <vt:lpstr>انواع کلی منتورینگ</vt:lpstr>
      <vt:lpstr>دستاوردها برای منتی</vt:lpstr>
      <vt:lpstr>دستاورها برای منتور</vt:lpstr>
      <vt:lpstr>عوامل اثر گذار از جانب منتی</vt:lpstr>
      <vt:lpstr>مشخصات منتور ایده آل</vt:lpstr>
      <vt:lpstr>نگاهی به برخی تجارب</vt:lpstr>
      <vt:lpstr>فرآیند منتورینگ</vt:lpstr>
      <vt:lpstr>نقش های منتور 1</vt:lpstr>
      <vt:lpstr>2نقش های منتور </vt:lpstr>
      <vt:lpstr> 3نقش های منتور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Mentoring مرشدگری</dc:title>
  <dc:creator>Mortazavi.M.H</dc:creator>
  <cp:lastModifiedBy>mortezavi-pc</cp:lastModifiedBy>
  <cp:revision>24</cp:revision>
  <dcterms:created xsi:type="dcterms:W3CDTF">2011-09-07T20:03:27Z</dcterms:created>
  <dcterms:modified xsi:type="dcterms:W3CDTF">2020-08-23T12:13:48Z</dcterms:modified>
</cp:coreProperties>
</file>